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7" r:id="rId3"/>
    <p:sldId id="273" r:id="rId4"/>
    <p:sldId id="274" r:id="rId5"/>
    <p:sldId id="278" r:id="rId6"/>
    <p:sldId id="275" r:id="rId7"/>
    <p:sldId id="276" r:id="rId8"/>
    <p:sldId id="277" r:id="rId9"/>
    <p:sldId id="280" r:id="rId10"/>
    <p:sldId id="262" r:id="rId11"/>
    <p:sldId id="281" r:id="rId12"/>
    <p:sldId id="282" r:id="rId13"/>
    <p:sldId id="283" r:id="rId14"/>
    <p:sldId id="285" r:id="rId15"/>
    <p:sldId id="267" r:id="rId16"/>
    <p:sldId id="299" r:id="rId17"/>
    <p:sldId id="300" r:id="rId18"/>
    <p:sldId id="286" r:id="rId19"/>
    <p:sldId id="304" r:id="rId20"/>
    <p:sldId id="307" r:id="rId21"/>
    <p:sldId id="308" r:id="rId22"/>
    <p:sldId id="271" r:id="rId23"/>
    <p:sldId id="309" r:id="rId24"/>
    <p:sldId id="319" r:id="rId25"/>
    <p:sldId id="311" r:id="rId26"/>
    <p:sldId id="301" r:id="rId27"/>
    <p:sldId id="294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296" r:id="rId36"/>
    <p:sldId id="310" r:id="rId37"/>
    <p:sldId id="298" r:id="rId38"/>
    <p:sldId id="291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768" autoAdjust="0"/>
  </p:normalViewPr>
  <p:slideViewPr>
    <p:cSldViewPr snapToGrid="0" snapToObjects="1">
      <p:cViewPr varScale="1">
        <p:scale>
          <a:sx n="81" d="100"/>
          <a:sy n="81" d="100"/>
        </p:scale>
        <p:origin x="-167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E9139-7A93-5F4A-9DFD-A96893E2A595}" type="datetimeFigureOut">
              <a:rPr lang="en-US" smtClean="0"/>
              <a:t>4/3/15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B6B169-2B28-1D47-8C22-9CFE57599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9777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916378-9B36-4349-889A-C681E0FDBABC}" type="datetimeFigureOut">
              <a:rPr lang="en-US" smtClean="0"/>
              <a:t>4/2/15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82F39-E32C-FD46-95BF-358B1C8E3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738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Goes beneath the</a:t>
            </a:r>
            <a:r>
              <a:rPr lang="en-US" baseline="0" dirty="0" smtClean="0"/>
              <a:t> surface of the facts and to affect people in ways they remember.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2F39-E32C-FD46-95BF-358B1C8E35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990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Connecting the criticism with the second story.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2F39-E32C-FD46-95BF-358B1C8E353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1882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Are they quotes?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2F39-E32C-FD46-95BF-358B1C8E353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4731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IMPROVE!!!!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2F39-E32C-FD46-95BF-358B1C8E353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456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Computers don’t understand emotional impact.</a:t>
            </a:r>
          </a:p>
          <a:p>
            <a:r>
              <a:rPr lang="en-US" dirty="0" smtClean="0"/>
              <a:t>They don’t understand</a:t>
            </a:r>
            <a:r>
              <a:rPr lang="en-US" baseline="0" dirty="0" smtClean="0"/>
              <a:t> things “beneath the surface.”</a:t>
            </a:r>
          </a:p>
          <a:p>
            <a:r>
              <a:rPr lang="en-US" baseline="0" dirty="0" smtClean="0"/>
              <a:t>Help people generate humor from models while helping computers understand language.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we can understand emotional impact, we can </a:t>
            </a:r>
          </a:p>
          <a:p>
            <a:r>
              <a:rPr lang="en-US" baseline="0" dirty="0" smtClean="0"/>
              <a:t>Create media that is compelling and drives us to take action.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2F39-E32C-FD46-95BF-358B1C8E353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99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cheesy as they are, people love</a:t>
            </a:r>
            <a:r>
              <a:rPr lang="en-US" baseline="0" dirty="0" smtClean="0"/>
              <a:t> a happy ending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2F39-E32C-FD46-95BF-358B1C8E35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407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There’s a thrill at a surprise twist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2F39-E32C-FD46-95BF-358B1C8E35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38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Quite simply, emotional impact is the magic of story telling.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2F39-E32C-FD46-95BF-358B1C8E353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99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Quite simply, emotional impact is the magic of story telling.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2F39-E32C-FD46-95BF-358B1C8E353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99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lot of media drives negative behavior. Anger seems easier to trigger than </a:t>
            </a:r>
            <a:r>
              <a:rPr lang="en-US" dirty="0" err="1" smtClean="0"/>
              <a:t>Happyness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2F39-E32C-FD46-95BF-358B1C8E353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914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2F39-E32C-FD46-95BF-358B1C8E35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99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Loop back from testing usefulness to improving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modesl</a:t>
            </a:r>
            <a:endParaRPr lang="en-US" baseline="0" dirty="0" smtClean="0"/>
          </a:p>
          <a:p>
            <a:r>
              <a:rPr lang="en-US" baseline="0" dirty="0" smtClean="0"/>
              <a:t>Add a line about deliverables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2F39-E32C-FD46-95BF-358B1C8E353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61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Quite simply, emotional impact is the magic of story telling.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2F39-E32C-FD46-95BF-358B1C8E353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99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EF308-027E-2240-9CAA-A47D18778FE9}" type="datetime1">
              <a:rPr lang="en-US" smtClean="0"/>
              <a:t>4/3/15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210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064B-0549-F246-81A7-800230671706}" type="datetime1">
              <a:rPr lang="en-US" smtClean="0"/>
              <a:t>4/3/15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037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070B6-2B6F-FE45-A004-675F3136BDBD}" type="datetime1">
              <a:rPr lang="en-US" smtClean="0"/>
              <a:t>4/3/15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11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EE74E-6FDF-8248-AD65-4DC4659B5573}" type="datetime1">
              <a:rPr lang="en-US" smtClean="0"/>
              <a:t>4/3/15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52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5A825-6808-F84F-8956-78009D4DB9D1}" type="datetime1">
              <a:rPr lang="en-US" smtClean="0"/>
              <a:t>4/3/15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19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41CC1-102B-524D-BED8-56B39F5FFD9F}" type="datetime1">
              <a:rPr lang="en-US" smtClean="0"/>
              <a:t>4/3/15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78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0219E-897F-0E41-997B-657A7EFC0BC9}" type="datetime1">
              <a:rPr lang="en-US" smtClean="0"/>
              <a:t>4/3/15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097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8730B-BB55-614D-BC2B-F79CEF4765D3}" type="datetime1">
              <a:rPr lang="en-US" smtClean="0"/>
              <a:t>4/3/15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0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CC5CE-7D8A-3144-BC94-9567C1CF2959}" type="datetime1">
              <a:rPr lang="en-US" smtClean="0"/>
              <a:t>4/3/15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34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B9D53-3AF9-FC47-BCF5-AD25BE1DAA92}" type="datetime1">
              <a:rPr lang="en-US" smtClean="0"/>
              <a:t>4/3/15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725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B2BA9-A1D4-B340-9C34-0658B60E606F}" type="datetime1">
              <a:rPr lang="en-US" smtClean="0"/>
              <a:t>4/3/15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63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1DB89-A220-964B-9A7C-29B53DDA651D}" type="datetime1">
              <a:rPr lang="en-US" smtClean="0"/>
              <a:t>4/3/15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588F1-7B61-4949-AE66-93AB58F0E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80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eorgia"/>
          <a:ea typeface="+mj-ea"/>
          <a:cs typeface="Georgi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eorgia"/>
          <a:ea typeface="+mn-ea"/>
          <a:cs typeface="Georgi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eorgia"/>
          <a:ea typeface="+mn-ea"/>
          <a:cs typeface="Georgi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eorgia"/>
          <a:ea typeface="+mn-ea"/>
          <a:cs typeface="Georgi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eorgia"/>
          <a:ea typeface="+mn-ea"/>
          <a:cs typeface="Georgi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eorgia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42678"/>
            <a:ext cx="7772400" cy="147002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latin typeface="Georgia"/>
                <a:cs typeface="Georgia"/>
              </a:rPr>
              <a:t>Generating </a:t>
            </a:r>
            <a:br>
              <a:rPr lang="en-US" dirty="0" smtClean="0">
                <a:latin typeface="Georgia"/>
                <a:cs typeface="Georgia"/>
              </a:rPr>
            </a:br>
            <a:r>
              <a:rPr lang="en-US" dirty="0" smtClean="0">
                <a:latin typeface="Georgia"/>
                <a:cs typeface="Georgia"/>
              </a:rPr>
              <a:t>Emotional Impact</a:t>
            </a:r>
            <a:br>
              <a:rPr lang="en-US" dirty="0" smtClean="0">
                <a:latin typeface="Georgia"/>
                <a:cs typeface="Georgia"/>
              </a:rPr>
            </a:br>
            <a:r>
              <a:rPr lang="en-US" dirty="0" smtClean="0">
                <a:latin typeface="Georgia"/>
                <a:cs typeface="Georgia"/>
              </a:rPr>
              <a:t>in Stories</a:t>
            </a:r>
            <a:endParaRPr lang="en-US" dirty="0">
              <a:latin typeface="Georgia"/>
              <a:cs typeface="Georgi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578371"/>
            <a:ext cx="4393765" cy="871209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lang="en-US" dirty="0" smtClean="0">
                <a:latin typeface="Georgia"/>
                <a:cs typeface="Georgia"/>
              </a:rPr>
              <a:t>Lydia Chilton, Stanford University</a:t>
            </a:r>
          </a:p>
          <a:p>
            <a:pPr algn="l"/>
            <a:r>
              <a:rPr lang="en-US" dirty="0" smtClean="0">
                <a:latin typeface="Georgia"/>
                <a:cs typeface="Georgia"/>
              </a:rPr>
              <a:t>Jessica </a:t>
            </a:r>
            <a:r>
              <a:rPr lang="en-US" dirty="0" err="1" smtClean="0">
                <a:latin typeface="Georgia"/>
                <a:cs typeface="Georgia"/>
              </a:rPr>
              <a:t>Ouyang</a:t>
            </a:r>
            <a:r>
              <a:rPr lang="en-US" dirty="0" smtClean="0"/>
              <a:t>, </a:t>
            </a:r>
            <a:r>
              <a:rPr lang="en-US" dirty="0"/>
              <a:t>C</a:t>
            </a:r>
            <a:r>
              <a:rPr lang="en-US" dirty="0" smtClean="0"/>
              <a:t>olumbia University</a:t>
            </a:r>
            <a:endParaRPr lang="en-US" dirty="0" smtClean="0">
              <a:latin typeface="Georgia"/>
              <a:cs typeface="Georgia"/>
            </a:endParaRPr>
          </a:p>
          <a:p>
            <a:pPr algn="l"/>
            <a:r>
              <a:rPr lang="en-US" dirty="0" smtClean="0">
                <a:latin typeface="Georgia"/>
                <a:cs typeface="Georgia"/>
              </a:rPr>
              <a:t>6 April 2015</a:t>
            </a:r>
            <a:endParaRPr lang="en-US" dirty="0">
              <a:latin typeface="Georgia"/>
              <a:cs typeface="Georgi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9549"/>
          <a:stretch/>
        </p:blipFill>
        <p:spPr>
          <a:xfrm>
            <a:off x="3166888" y="4066830"/>
            <a:ext cx="5977111" cy="240792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14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8588" r="23215" b="36431"/>
          <a:stretch/>
        </p:blipFill>
        <p:spPr>
          <a:xfrm>
            <a:off x="0" y="2132696"/>
            <a:ext cx="9019855" cy="33998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67202" b="89240"/>
          <a:stretch/>
        </p:blipFill>
        <p:spPr>
          <a:xfrm>
            <a:off x="0" y="1319388"/>
            <a:ext cx="3852806" cy="81330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297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159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20087" y="2022708"/>
            <a:ext cx="851297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200" baseline="0" dirty="0" smtClean="0">
              <a:latin typeface="Georgia"/>
              <a:cs typeface="Georgia"/>
            </a:endParaRPr>
          </a:p>
          <a:p>
            <a:pPr algn="ctr"/>
            <a:r>
              <a:rPr lang="en-US" sz="3200" baseline="0" dirty="0" smtClean="0">
                <a:latin typeface="Georgia"/>
                <a:cs typeface="Georgia"/>
              </a:rPr>
              <a:t>If we can understand </a:t>
            </a:r>
            <a:r>
              <a:rPr lang="en-US" sz="3200" b="1" baseline="0" dirty="0" smtClean="0">
                <a:latin typeface="Georgia"/>
                <a:cs typeface="Georgia"/>
              </a:rPr>
              <a:t>emotional impact</a:t>
            </a:r>
            <a:r>
              <a:rPr lang="en-US" sz="3200" baseline="0" dirty="0" smtClean="0">
                <a:latin typeface="Georgia"/>
                <a:cs typeface="Georgia"/>
              </a:rPr>
              <a:t>, </a:t>
            </a:r>
          </a:p>
          <a:p>
            <a:pPr algn="ctr"/>
            <a:r>
              <a:rPr lang="en-US" sz="3200" baseline="0" dirty="0" smtClean="0">
                <a:latin typeface="Georgia"/>
                <a:cs typeface="Georgia"/>
              </a:rPr>
              <a:t>we can </a:t>
            </a:r>
            <a:r>
              <a:rPr lang="en-US" sz="3200" b="1" baseline="0" dirty="0" smtClean="0">
                <a:latin typeface="Georgia"/>
                <a:cs typeface="Georgia"/>
              </a:rPr>
              <a:t>create media</a:t>
            </a:r>
            <a:r>
              <a:rPr lang="en-US" sz="3200" baseline="0" dirty="0" smtClean="0">
                <a:latin typeface="Georgia"/>
                <a:cs typeface="Georgia"/>
              </a:rPr>
              <a:t> that is compelling </a:t>
            </a:r>
          </a:p>
          <a:p>
            <a:pPr algn="ctr"/>
            <a:r>
              <a:rPr lang="en-US" sz="3200" baseline="0" dirty="0" smtClean="0">
                <a:latin typeface="Georgia"/>
                <a:cs typeface="Georgia"/>
              </a:rPr>
              <a:t>and drives us</a:t>
            </a:r>
            <a:r>
              <a:rPr lang="en-US" sz="3200" dirty="0" smtClean="0">
                <a:latin typeface="Georgia"/>
                <a:cs typeface="Georgia"/>
              </a:rPr>
              <a:t> to </a:t>
            </a:r>
            <a:r>
              <a:rPr lang="en-US" sz="3200" b="1" baseline="0" dirty="0" smtClean="0">
                <a:latin typeface="Georgia"/>
                <a:cs typeface="Georgia"/>
              </a:rPr>
              <a:t>take action</a:t>
            </a:r>
            <a:r>
              <a:rPr lang="en-US" sz="3200" baseline="0" dirty="0" smtClean="0">
                <a:latin typeface="Georgia"/>
                <a:cs typeface="Georgia"/>
              </a:rPr>
              <a:t>.</a:t>
            </a:r>
            <a:endParaRPr lang="en-US" sz="3200" dirty="0" smtClean="0">
              <a:latin typeface="Georgia"/>
              <a:cs typeface="Georgia"/>
            </a:endParaRPr>
          </a:p>
          <a:p>
            <a:pPr algn="ctr"/>
            <a:endParaRPr lang="en-US" sz="32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291281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eorgia"/>
                <a:cs typeface="Georgia"/>
              </a:rPr>
              <a:t>Method</a:t>
            </a:r>
            <a:endParaRPr lang="en-US" dirty="0">
              <a:latin typeface="Georgia"/>
              <a:cs typeface="Georgi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8929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Georgia"/>
                <a:cs typeface="Georgia"/>
              </a:rPr>
              <a:t>Domain: News Satire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466" y="931771"/>
            <a:ext cx="1561334" cy="15613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28197" y="3530034"/>
            <a:ext cx="2056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eorgia"/>
                <a:cs typeface="Georgia"/>
              </a:rPr>
              <a:t>collect theories of</a:t>
            </a:r>
          </a:p>
          <a:p>
            <a:r>
              <a:rPr lang="en-US" dirty="0" smtClean="0">
                <a:latin typeface="Georgia"/>
                <a:cs typeface="Georgia"/>
              </a:rPr>
              <a:t> emotional impact</a:t>
            </a:r>
          </a:p>
        </p:txBody>
      </p:sp>
      <p:sp>
        <p:nvSpPr>
          <p:cNvPr id="7" name="Rectangle 6"/>
          <p:cNvSpPr/>
          <p:nvPr/>
        </p:nvSpPr>
        <p:spPr>
          <a:xfrm>
            <a:off x="4960381" y="4734104"/>
            <a:ext cx="25897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Georgia"/>
                <a:cs typeface="Georgia"/>
              </a:rPr>
              <a:t>Test correctness of </a:t>
            </a:r>
          </a:p>
          <a:p>
            <a:r>
              <a:rPr lang="en-US" dirty="0" smtClean="0">
                <a:latin typeface="Georgia"/>
                <a:cs typeface="Georgia"/>
              </a:rPr>
              <a:t>theories against data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197" y="2275930"/>
            <a:ext cx="2018534" cy="14270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552052"/>
            <a:ext cx="1612092" cy="129553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612092" y="4669728"/>
            <a:ext cx="21507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Georgia"/>
                <a:cs typeface="Georgia"/>
              </a:rPr>
              <a:t>Test the usefulness of theories by having people generate humor.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0887" y="4552052"/>
            <a:ext cx="1561334" cy="156133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5130" y="3291037"/>
            <a:ext cx="1443067" cy="14430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651716">
            <a:off x="5636021" y="3341888"/>
            <a:ext cx="1443067" cy="14430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4000943">
            <a:off x="3532823" y="4840107"/>
            <a:ext cx="1443067" cy="144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282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1823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eorgia"/>
                <a:cs typeface="Georgia"/>
              </a:rPr>
              <a:t>Generating News Satire</a:t>
            </a:r>
            <a:endParaRPr lang="en-US" dirty="0">
              <a:latin typeface="Georgia"/>
              <a:cs typeface="Georgi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659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of Humor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Insult</a:t>
            </a:r>
            <a:endParaRPr lang="en-US" dirty="0" smtClean="0"/>
          </a:p>
          <a:p>
            <a:r>
              <a:rPr lang="en-US" dirty="0" smtClean="0"/>
              <a:t>Exaggeration</a:t>
            </a:r>
          </a:p>
          <a:p>
            <a:r>
              <a:rPr lang="en-US" dirty="0" smtClean="0"/>
              <a:t>Reversal</a:t>
            </a:r>
          </a:p>
          <a:p>
            <a:r>
              <a:rPr lang="en-US" dirty="0" smtClean="0"/>
              <a:t>Truth</a:t>
            </a:r>
          </a:p>
          <a:p>
            <a:r>
              <a:rPr lang="en-US" dirty="0" smtClean="0"/>
              <a:t>Pain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977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2-Script Theory of Humor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Raskin</a:t>
            </a:r>
            <a:r>
              <a:rPr lang="en-US" dirty="0" smtClean="0"/>
              <a:t> 1987</a:t>
            </a:r>
          </a:p>
          <a:p>
            <a:r>
              <a:rPr lang="en-US" dirty="0" smtClean="0"/>
              <a:t>Two stories/scripts interpreted simultaneous or in quick succession</a:t>
            </a:r>
          </a:p>
          <a:p>
            <a:pPr marL="342900" lvl="1" indent="-342900">
              <a:buFont typeface="Arial"/>
              <a:buChar char="•"/>
            </a:pPr>
            <a:r>
              <a:rPr lang="en-US" i="1" dirty="0" smtClean="0"/>
              <a:t>“I married Miss Right. I didn’t know her first name was always.”</a:t>
            </a:r>
          </a:p>
          <a:p>
            <a:r>
              <a:rPr lang="en-US" dirty="0" smtClean="0"/>
              <a:t>Script 1: (Positive) He married Miss Right</a:t>
            </a:r>
          </a:p>
          <a:p>
            <a:r>
              <a:rPr lang="en-US" dirty="0" smtClean="0"/>
              <a:t>Script 2: (Negative) His wife nags him.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630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laugh at people, not things.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994" y="1477655"/>
            <a:ext cx="4927056" cy="538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756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News Satire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 amt="42000"/>
          </a:blip>
          <a:srcRect b="58042"/>
          <a:stretch/>
        </p:blipFill>
        <p:spPr>
          <a:xfrm>
            <a:off x="457199" y="1417638"/>
            <a:ext cx="4281067" cy="18038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79803" y="2148144"/>
            <a:ext cx="4058633" cy="114463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Georgia"/>
                <a:cs typeface="Georgia"/>
              </a:rPr>
              <a:t>Montana Lawmaker Proposes Banning Yoga Pants</a:t>
            </a:r>
            <a:endParaRPr lang="en-US" b="1" dirty="0" smtClean="0">
              <a:solidFill>
                <a:schemeClr val="tx1"/>
              </a:solidFill>
              <a:latin typeface="Georgia"/>
              <a:cs typeface="Georgia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18</a:t>
            </a:fld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579803" y="4156419"/>
            <a:ext cx="4924400" cy="2414556"/>
            <a:chOff x="579803" y="4156419"/>
            <a:chExt cx="4924400" cy="2414556"/>
          </a:xfrm>
        </p:grpSpPr>
        <p:sp>
          <p:nvSpPr>
            <p:cNvPr id="12" name="Rounded Rectangular Callout 11"/>
            <p:cNvSpPr/>
            <p:nvPr/>
          </p:nvSpPr>
          <p:spPr>
            <a:xfrm>
              <a:off x="2850103" y="4156419"/>
              <a:ext cx="2630430" cy="1315796"/>
            </a:xfrm>
            <a:prstGeom prst="wedgeRoundRectCallout">
              <a:avLst>
                <a:gd name="adj1" fmla="val -66492"/>
                <a:gd name="adj2" fmla="val 22051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863627" y="4335383"/>
              <a:ext cx="264057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i="1" dirty="0" smtClean="0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</a:rPr>
                <a:t>All that bill would do is require me to use my imagination more.</a:t>
              </a:r>
              <a:endParaRPr lang="en-US" i="1" dirty="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803" y="4156419"/>
              <a:ext cx="1859486" cy="2414556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6769814" y="1551386"/>
            <a:ext cx="1590842" cy="788737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Headline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786276" y="5472215"/>
            <a:ext cx="1590842" cy="788737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Joke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134790" y="3221535"/>
            <a:ext cx="1270047" cy="45648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reversal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725632" y="2686307"/>
            <a:ext cx="1270047" cy="53232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Point of view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557237" y="3678016"/>
            <a:ext cx="1270047" cy="45648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criticism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287190" y="4377080"/>
            <a:ext cx="1270047" cy="45648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reason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1" name="Straight Arrow Connector 20"/>
          <p:cNvCxnSpPr>
            <a:endCxn id="18" idx="0"/>
          </p:cNvCxnSpPr>
          <p:nvPr/>
        </p:nvCxnSpPr>
        <p:spPr>
          <a:xfrm>
            <a:off x="7565235" y="2340123"/>
            <a:ext cx="795421" cy="34618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7" idx="0"/>
          </p:cNvCxnSpPr>
          <p:nvPr/>
        </p:nvCxnSpPr>
        <p:spPr>
          <a:xfrm flipH="1">
            <a:off x="6769814" y="2340123"/>
            <a:ext cx="795421" cy="88141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 flipH="1">
            <a:off x="8192261" y="3218629"/>
            <a:ext cx="168395" cy="45938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7" idx="2"/>
            <a:endCxn id="20" idx="0"/>
          </p:cNvCxnSpPr>
          <p:nvPr/>
        </p:nvCxnSpPr>
        <p:spPr>
          <a:xfrm>
            <a:off x="6769814" y="3678016"/>
            <a:ext cx="152400" cy="69906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0" idx="2"/>
          </p:cNvCxnSpPr>
          <p:nvPr/>
        </p:nvCxnSpPr>
        <p:spPr>
          <a:xfrm>
            <a:off x="6922214" y="4833561"/>
            <a:ext cx="635023" cy="53687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 flipH="1">
            <a:off x="7565235" y="4134497"/>
            <a:ext cx="627026" cy="123593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163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Humor Theories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Find a criticism of </a:t>
            </a:r>
            <a:r>
              <a:rPr lang="en-US" i="1" dirty="0" smtClean="0"/>
              <a:t>a person in the headline</a:t>
            </a:r>
          </a:p>
          <a:p>
            <a:r>
              <a:rPr lang="en-US" dirty="0" smtClean="0"/>
              <a:t>Find “Two Scripts”:</a:t>
            </a:r>
          </a:p>
          <a:p>
            <a:pPr lvl="1"/>
            <a:r>
              <a:rPr lang="en-US" dirty="0" smtClean="0"/>
              <a:t>Script 1: Takes the point of view of the person being criticized.</a:t>
            </a:r>
          </a:p>
          <a:p>
            <a:pPr lvl="1"/>
            <a:r>
              <a:rPr lang="en-US" dirty="0" smtClean="0"/>
              <a:t>Script 2: (often the criticism)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806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18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eorgia"/>
                <a:cs typeface="Georgia"/>
              </a:rPr>
              <a:t>Emotional impact is </a:t>
            </a:r>
            <a:br>
              <a:rPr lang="en-US" dirty="0" smtClean="0">
                <a:latin typeface="Georgia"/>
                <a:cs typeface="Georgia"/>
              </a:rPr>
            </a:br>
            <a:r>
              <a:rPr lang="en-US" dirty="0" smtClean="0">
                <a:latin typeface="Georgia"/>
                <a:cs typeface="Georgia"/>
              </a:rPr>
              <a:t>the magic of storytelling.</a:t>
            </a:r>
            <a:endParaRPr lang="en-US" dirty="0">
              <a:latin typeface="Georgia"/>
              <a:cs typeface="Georgi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015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>
          <a:xfrm>
            <a:off x="4665447" y="3438476"/>
            <a:ext cx="4230123" cy="20070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50848" y="3418221"/>
            <a:ext cx="3762640" cy="20070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616269" y="15671"/>
            <a:ext cx="4058633" cy="114463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Georgia"/>
                <a:cs typeface="Georgia"/>
              </a:rPr>
              <a:t>Montana Lawmaker Proposes Banning Yoga Pants</a:t>
            </a:r>
            <a:endParaRPr lang="en-US" b="1" dirty="0" smtClean="0">
              <a:solidFill>
                <a:schemeClr val="tx1"/>
              </a:solidFill>
              <a:latin typeface="Georgia"/>
              <a:cs typeface="Georgi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65313" y="5798145"/>
            <a:ext cx="26405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1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All that bill would do is require me to use my imagination more.</a:t>
            </a:r>
            <a:endParaRPr lang="en-US" i="1" dirty="0"/>
          </a:p>
        </p:txBody>
      </p:sp>
      <p:sp>
        <p:nvSpPr>
          <p:cNvPr id="25" name="Rectangle 24"/>
          <p:cNvSpPr/>
          <p:nvPr/>
        </p:nvSpPr>
        <p:spPr>
          <a:xfrm>
            <a:off x="2489844" y="1256822"/>
            <a:ext cx="1272796" cy="4493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Montana Lawmaker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17476" y="4223789"/>
            <a:ext cx="674236" cy="464016"/>
          </a:xfrm>
          <a:prstGeom prst="rect">
            <a:avLst/>
          </a:prstGeom>
          <a:solidFill>
            <a:srgbClr val="E6E0E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Pervert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520735" y="4223789"/>
            <a:ext cx="674236" cy="464016"/>
          </a:xfrm>
          <a:prstGeom prst="rect">
            <a:avLst/>
          </a:prstGeom>
          <a:solidFill>
            <a:srgbClr val="E6E0E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Dislike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531684" y="4230241"/>
            <a:ext cx="1084477" cy="693251"/>
          </a:xfrm>
          <a:prstGeom prst="rect">
            <a:avLst/>
          </a:prstGeom>
          <a:solidFill>
            <a:srgbClr val="E6E0E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Won’t be able to </a:t>
            </a:r>
            <a:r>
              <a:rPr lang="en-US" sz="1200" dirty="0" err="1" smtClean="0">
                <a:solidFill>
                  <a:schemeClr val="tx1"/>
                </a:solidFill>
              </a:rPr>
              <a:t>perv</a:t>
            </a:r>
            <a:r>
              <a:rPr lang="en-US" sz="1200" dirty="0" smtClean="0">
                <a:solidFill>
                  <a:schemeClr val="tx1"/>
                </a:solidFill>
              </a:rPr>
              <a:t> anymore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0733" y="3757092"/>
            <a:ext cx="587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POV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337032" y="3583911"/>
            <a:ext cx="1325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Expected Reaction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24454" y="3585550"/>
            <a:ext cx="1325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Expected Reason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31" idx="3"/>
            <a:endCxn id="36" idx="1"/>
          </p:cNvCxnSpPr>
          <p:nvPr/>
        </p:nvCxnSpPr>
        <p:spPr>
          <a:xfrm>
            <a:off x="3616161" y="4576867"/>
            <a:ext cx="2040213" cy="29664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656374" y="4259906"/>
            <a:ext cx="1018528" cy="693250"/>
          </a:xfrm>
          <a:prstGeom prst="rect">
            <a:avLst/>
          </a:prstGeom>
          <a:solidFill>
            <a:srgbClr val="E6E0E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Like. He will still be able to </a:t>
            </a:r>
            <a:r>
              <a:rPr lang="en-US" sz="1200" dirty="0" err="1" smtClean="0">
                <a:solidFill>
                  <a:schemeClr val="tx1"/>
                </a:solidFill>
              </a:rPr>
              <a:t>perv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549144" y="3615214"/>
            <a:ext cx="1325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Expectation Reaction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883292" y="4261545"/>
            <a:ext cx="1504266" cy="691611"/>
          </a:xfrm>
          <a:prstGeom prst="rect">
            <a:avLst/>
          </a:prstGeom>
          <a:solidFill>
            <a:srgbClr val="E6E0E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He will have to get to use his imagination more.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845443" y="3607122"/>
            <a:ext cx="1325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Reversal</a:t>
            </a:r>
          </a:p>
          <a:p>
            <a:r>
              <a:rPr lang="en-US" dirty="0" smtClean="0"/>
              <a:t>Reason</a:t>
            </a:r>
            <a:endParaRPr lang="en-US" dirty="0"/>
          </a:p>
        </p:txBody>
      </p:sp>
      <p:cxnSp>
        <p:nvCxnSpPr>
          <p:cNvPr id="40" name="Straight Arrow Connector 39"/>
          <p:cNvCxnSpPr>
            <a:endCxn id="30" idx="1"/>
          </p:cNvCxnSpPr>
          <p:nvPr/>
        </p:nvCxnSpPr>
        <p:spPr>
          <a:xfrm>
            <a:off x="1203770" y="4441990"/>
            <a:ext cx="316965" cy="13807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2214719" y="4459561"/>
            <a:ext cx="316965" cy="13807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6" idx="3"/>
            <a:endCxn id="38" idx="1"/>
          </p:cNvCxnSpPr>
          <p:nvPr/>
        </p:nvCxnSpPr>
        <p:spPr>
          <a:xfrm>
            <a:off x="6674902" y="4606531"/>
            <a:ext cx="208390" cy="820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97330" y="1256822"/>
            <a:ext cx="1913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Person to criticize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490908" y="1920238"/>
            <a:ext cx="3640762" cy="4493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[The law would] </a:t>
            </a:r>
            <a:r>
              <a:rPr lang="en-US" sz="1200" dirty="0">
                <a:solidFill>
                  <a:schemeClr val="tx1"/>
                </a:solidFill>
              </a:rPr>
              <a:t>e</a:t>
            </a:r>
            <a:r>
              <a:rPr lang="en-US" sz="1200" dirty="0" smtClean="0">
                <a:solidFill>
                  <a:schemeClr val="tx1"/>
                </a:solidFill>
              </a:rPr>
              <a:t>xpand indecent exposure laws to include tight-fighting clothing.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97330" y="1920238"/>
            <a:ext cx="183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Aspect to criticize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87828" y="2625115"/>
            <a:ext cx="171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to criticize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2531684" y="2558300"/>
            <a:ext cx="3640762" cy="4493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smtClean="0"/>
              <a:t>Too extreme. Yoga pants are not indecent exposure</a:t>
            </a:r>
          </a:p>
          <a:p>
            <a:r>
              <a:rPr lang="en-US" sz="1200" dirty="0" smtClean="0"/>
              <a:t>You have to use your imagination to see anything</a:t>
            </a:r>
            <a:endParaRPr lang="en-US" sz="1200" dirty="0"/>
          </a:p>
        </p:txBody>
      </p:sp>
      <p:cxnSp>
        <p:nvCxnSpPr>
          <p:cNvPr id="3" name="Elbow Connector 2"/>
          <p:cNvCxnSpPr>
            <a:stCxn id="44" idx="3"/>
          </p:cNvCxnSpPr>
          <p:nvPr/>
        </p:nvCxnSpPr>
        <p:spPr>
          <a:xfrm>
            <a:off x="6172446" y="2782974"/>
            <a:ext cx="1776132" cy="1448907"/>
          </a:xfrm>
          <a:prstGeom prst="bentConnector3">
            <a:avLst>
              <a:gd name="adj1" fmla="val 10119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8893" y="5052424"/>
            <a:ext cx="88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Script 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4659583" y="5052424"/>
            <a:ext cx="88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Script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985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/>
      <p:bldP spid="33" grpId="0"/>
      <p:bldP spid="34" grpId="0"/>
      <p:bldP spid="36" grpId="0" animBg="1"/>
      <p:bldP spid="37" grpId="0"/>
      <p:bldP spid="38" grpId="0" animBg="1"/>
      <p:bldP spid="3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>
          <a:xfrm>
            <a:off x="4665447" y="3438476"/>
            <a:ext cx="4230123" cy="20070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50848" y="3418221"/>
            <a:ext cx="3762640" cy="20070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616269" y="15671"/>
            <a:ext cx="4058633" cy="114463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Georgia"/>
                <a:cs typeface="Georgia"/>
              </a:rPr>
              <a:t>Met Museum Bans ‘</a:t>
            </a:r>
            <a:r>
              <a:rPr lang="en-US" b="1" dirty="0" err="1" smtClean="0">
                <a:solidFill>
                  <a:schemeClr val="tx1"/>
                </a:solidFill>
                <a:latin typeface="Georgia"/>
                <a:cs typeface="Georgia"/>
              </a:rPr>
              <a:t>Selfie</a:t>
            </a:r>
            <a:r>
              <a:rPr lang="en-US" b="1" dirty="0" smtClean="0">
                <a:solidFill>
                  <a:schemeClr val="tx1"/>
                </a:solidFill>
                <a:latin typeface="Georgia"/>
                <a:cs typeface="Georgia"/>
              </a:rPr>
              <a:t>-Stick’</a:t>
            </a:r>
            <a:endParaRPr lang="en-US" b="1" dirty="0" smtClean="0">
              <a:solidFill>
                <a:schemeClr val="tx1"/>
              </a:solidFill>
              <a:latin typeface="Georgia"/>
              <a:cs typeface="Georgi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10652" y="5798145"/>
            <a:ext cx="33095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1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That’s all right. </a:t>
            </a:r>
            <a:r>
              <a:rPr lang="en-US" i="1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I don’t need a </a:t>
            </a:r>
            <a:r>
              <a:rPr lang="en-US" i="1" dirty="0" err="1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selfie</a:t>
            </a:r>
            <a:r>
              <a:rPr lang="en-US" i="1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-stick to bother people at a museum.</a:t>
            </a:r>
            <a:endParaRPr lang="en-US" i="1" dirty="0"/>
          </a:p>
        </p:txBody>
      </p:sp>
      <p:sp>
        <p:nvSpPr>
          <p:cNvPr id="25" name="Rectangle 24"/>
          <p:cNvSpPr/>
          <p:nvPr/>
        </p:nvSpPr>
        <p:spPr>
          <a:xfrm>
            <a:off x="2489844" y="1256822"/>
            <a:ext cx="1272796" cy="4493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17476" y="4223789"/>
            <a:ext cx="674236" cy="464016"/>
          </a:xfrm>
          <a:prstGeom prst="rect">
            <a:avLst/>
          </a:prstGeom>
          <a:solidFill>
            <a:srgbClr val="E6E0E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520735" y="4223789"/>
            <a:ext cx="674236" cy="464016"/>
          </a:xfrm>
          <a:prstGeom prst="rect">
            <a:avLst/>
          </a:prstGeom>
          <a:solidFill>
            <a:srgbClr val="E6E0E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531684" y="4230241"/>
            <a:ext cx="1084477" cy="693251"/>
          </a:xfrm>
          <a:prstGeom prst="rect">
            <a:avLst/>
          </a:prstGeom>
          <a:solidFill>
            <a:srgbClr val="E6E0E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0733" y="3757092"/>
            <a:ext cx="587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POV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337032" y="3583911"/>
            <a:ext cx="1325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Expected Reaction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24454" y="3585550"/>
            <a:ext cx="1325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Expected Reason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31" idx="3"/>
            <a:endCxn id="36" idx="1"/>
          </p:cNvCxnSpPr>
          <p:nvPr/>
        </p:nvCxnSpPr>
        <p:spPr>
          <a:xfrm>
            <a:off x="3616161" y="4576867"/>
            <a:ext cx="2040213" cy="29664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656374" y="4259906"/>
            <a:ext cx="1018528" cy="693250"/>
          </a:xfrm>
          <a:prstGeom prst="rect">
            <a:avLst/>
          </a:prstGeom>
          <a:solidFill>
            <a:srgbClr val="E6E0E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549144" y="3615214"/>
            <a:ext cx="1325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Expectation Reaction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883292" y="4261545"/>
            <a:ext cx="1504266" cy="691611"/>
          </a:xfrm>
          <a:prstGeom prst="rect">
            <a:avLst/>
          </a:prstGeom>
          <a:solidFill>
            <a:srgbClr val="E6E0E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845443" y="3607122"/>
            <a:ext cx="1325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Reversal</a:t>
            </a:r>
          </a:p>
          <a:p>
            <a:r>
              <a:rPr lang="en-US" dirty="0" smtClean="0"/>
              <a:t>Reason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1203770" y="4441990"/>
            <a:ext cx="316965" cy="13807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2214719" y="4459561"/>
            <a:ext cx="316965" cy="13807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6" idx="3"/>
            <a:endCxn id="38" idx="1"/>
          </p:cNvCxnSpPr>
          <p:nvPr/>
        </p:nvCxnSpPr>
        <p:spPr>
          <a:xfrm>
            <a:off x="6674902" y="4606531"/>
            <a:ext cx="208390" cy="820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97330" y="1256822"/>
            <a:ext cx="1913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Person to criticize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490908" y="1920238"/>
            <a:ext cx="3640762" cy="4493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7330" y="1920238"/>
            <a:ext cx="183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Aspect to criticize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87828" y="2625115"/>
            <a:ext cx="171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to criticize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2531684" y="2558300"/>
            <a:ext cx="3640762" cy="4493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200" dirty="0" smtClean="0"/>
          </a:p>
        </p:txBody>
      </p:sp>
      <p:cxnSp>
        <p:nvCxnSpPr>
          <p:cNvPr id="3" name="Elbow Connector 2"/>
          <p:cNvCxnSpPr>
            <a:stCxn id="44" idx="3"/>
          </p:cNvCxnSpPr>
          <p:nvPr/>
        </p:nvCxnSpPr>
        <p:spPr>
          <a:xfrm>
            <a:off x="6172446" y="2782974"/>
            <a:ext cx="1776132" cy="1448907"/>
          </a:xfrm>
          <a:prstGeom prst="bentConnector3">
            <a:avLst>
              <a:gd name="adj1" fmla="val 10119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8893" y="5052424"/>
            <a:ext cx="88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Script 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4659583" y="5052424"/>
            <a:ext cx="88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Script 2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513008" y="4226987"/>
            <a:ext cx="7870082" cy="729367"/>
            <a:chOff x="669876" y="4376189"/>
            <a:chExt cx="7870082" cy="729367"/>
          </a:xfrm>
        </p:grpSpPr>
        <p:sp>
          <p:nvSpPr>
            <p:cNvPr id="46" name="Rectangle 45"/>
            <p:cNvSpPr/>
            <p:nvPr/>
          </p:nvSpPr>
          <p:spPr>
            <a:xfrm>
              <a:off x="669876" y="4376189"/>
              <a:ext cx="824024" cy="464016"/>
            </a:xfrm>
            <a:prstGeom prst="rect">
              <a:avLst/>
            </a:prstGeom>
            <a:solidFill>
              <a:srgbClr val="E6E0EC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chemeClr val="tx1"/>
                  </a:solidFill>
                </a:rPr>
                <a:t>Botherer</a:t>
              </a:r>
              <a:endParaRPr lang="en-US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673135" y="4376189"/>
              <a:ext cx="674236" cy="464016"/>
            </a:xfrm>
            <a:prstGeom prst="rect">
              <a:avLst/>
            </a:prstGeom>
            <a:solidFill>
              <a:srgbClr val="E6E0EC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Dislike</a:t>
              </a:r>
              <a:endParaRPr lang="en-US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684084" y="4382641"/>
              <a:ext cx="1084477" cy="693251"/>
            </a:xfrm>
            <a:prstGeom prst="rect">
              <a:avLst/>
            </a:prstGeom>
            <a:solidFill>
              <a:srgbClr val="E6E0EC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Won’t be able to bother anymore</a:t>
              </a:r>
              <a:endParaRPr lang="en-US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808774" y="4412306"/>
              <a:ext cx="1018528" cy="693250"/>
            </a:xfrm>
            <a:prstGeom prst="rect">
              <a:avLst/>
            </a:prstGeom>
            <a:solidFill>
              <a:srgbClr val="E6E0EC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Like. He will still bother people.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035692" y="4413945"/>
              <a:ext cx="1504266" cy="691611"/>
            </a:xfrm>
            <a:prstGeom prst="rect">
              <a:avLst/>
            </a:prstGeom>
            <a:solidFill>
              <a:srgbClr val="E6E0EC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Find another way.</a:t>
              </a:r>
              <a:endParaRPr lang="en-US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495860" y="1259302"/>
            <a:ext cx="3682602" cy="1750825"/>
            <a:chOff x="2642244" y="1409222"/>
            <a:chExt cx="3682602" cy="1750825"/>
          </a:xfrm>
        </p:grpSpPr>
        <p:sp>
          <p:nvSpPr>
            <p:cNvPr id="51" name="Rectangle 50"/>
            <p:cNvSpPr/>
            <p:nvPr/>
          </p:nvSpPr>
          <p:spPr>
            <a:xfrm>
              <a:off x="2642244" y="1409222"/>
              <a:ext cx="1272796" cy="44934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Met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643308" y="2072638"/>
              <a:ext cx="3640762" cy="44934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Ban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Selfie</a:t>
              </a:r>
              <a:r>
                <a:rPr lang="en-US" sz="1200" dirty="0" smtClean="0">
                  <a:solidFill>
                    <a:schemeClr val="tx1"/>
                  </a:solidFill>
                </a:rPr>
                <a:t>-sticks because they invade guests’ personal space.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684084" y="2710700"/>
              <a:ext cx="3640762" cy="44934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T</a:t>
              </a:r>
              <a:r>
                <a:rPr lang="en-US" sz="1200" dirty="0" smtClean="0"/>
                <a:t>oo extreme. </a:t>
              </a:r>
            </a:p>
            <a:p>
              <a:r>
                <a:rPr lang="en-US" sz="1200" dirty="0" smtClean="0"/>
                <a:t>They aren’t bothersome enough to ban.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0974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145373" y="160422"/>
            <a:ext cx="2721719" cy="5882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New Smartphone Dating App “The League” Matches Elite Professionals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3746" y="1217553"/>
            <a:ext cx="1272796" cy="29308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Dating Apps</a:t>
            </a:r>
          </a:p>
        </p:txBody>
      </p:sp>
      <p:sp>
        <p:nvSpPr>
          <p:cNvPr id="8" name="Rectangle 7"/>
          <p:cNvSpPr/>
          <p:nvPr/>
        </p:nvSpPr>
        <p:spPr>
          <a:xfrm>
            <a:off x="6309655" y="1100438"/>
            <a:ext cx="1655753" cy="293089"/>
          </a:xfrm>
          <a:prstGeom prst="rect">
            <a:avLst/>
          </a:prstGeom>
          <a:solidFill>
            <a:srgbClr val="C6D9F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Elite Professionals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549577" y="1516441"/>
            <a:ext cx="1272796" cy="293089"/>
          </a:xfrm>
          <a:prstGeom prst="rect">
            <a:avLst/>
          </a:prstGeom>
          <a:solidFill>
            <a:srgbClr val="F2DCDB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Good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177095" y="1516441"/>
            <a:ext cx="1272796" cy="293089"/>
          </a:xfrm>
          <a:prstGeom prst="rect">
            <a:avLst/>
          </a:prstGeom>
          <a:solidFill>
            <a:srgbClr val="F2DCDB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Bad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35692" y="2032492"/>
            <a:ext cx="1300246" cy="575413"/>
          </a:xfrm>
          <a:prstGeom prst="rect">
            <a:avLst/>
          </a:prstGeom>
          <a:solidFill>
            <a:srgbClr val="E6E0E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Successful, rich, educated people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042625" y="2032492"/>
            <a:ext cx="1509705" cy="687238"/>
          </a:xfrm>
          <a:prstGeom prst="rect">
            <a:avLst/>
          </a:prstGeom>
          <a:solidFill>
            <a:srgbClr val="E6E0E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Elitist, excludes people they think they’re better than.</a:t>
            </a:r>
          </a:p>
        </p:txBody>
      </p:sp>
      <p:cxnSp>
        <p:nvCxnSpPr>
          <p:cNvPr id="18" name="Straight Arrow Connector 17"/>
          <p:cNvCxnSpPr>
            <a:stCxn id="6" idx="1"/>
            <a:endCxn id="7" idx="0"/>
          </p:cNvCxnSpPr>
          <p:nvPr/>
        </p:nvCxnSpPr>
        <p:spPr>
          <a:xfrm flipH="1">
            <a:off x="1240144" y="454527"/>
            <a:ext cx="1905229" cy="76302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8" idx="0"/>
          </p:cNvCxnSpPr>
          <p:nvPr/>
        </p:nvCxnSpPr>
        <p:spPr>
          <a:xfrm>
            <a:off x="5735054" y="781278"/>
            <a:ext cx="1402478" cy="31916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11" idx="0"/>
          </p:cNvCxnSpPr>
          <p:nvPr/>
        </p:nvCxnSpPr>
        <p:spPr>
          <a:xfrm flipH="1">
            <a:off x="6185975" y="1393527"/>
            <a:ext cx="442565" cy="12291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2"/>
            <a:endCxn id="12" idx="0"/>
          </p:cNvCxnSpPr>
          <p:nvPr/>
        </p:nvCxnSpPr>
        <p:spPr>
          <a:xfrm>
            <a:off x="7137532" y="1393527"/>
            <a:ext cx="675961" cy="12291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2"/>
            <a:endCxn id="14" idx="0"/>
          </p:cNvCxnSpPr>
          <p:nvPr/>
        </p:nvCxnSpPr>
        <p:spPr>
          <a:xfrm flipH="1">
            <a:off x="7797478" y="1809530"/>
            <a:ext cx="16015" cy="22296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260877" y="1217553"/>
            <a:ext cx="1272796" cy="29308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Stanford</a:t>
            </a:r>
          </a:p>
        </p:txBody>
      </p:sp>
      <p:cxnSp>
        <p:nvCxnSpPr>
          <p:cNvPr id="46" name="Straight Arrow Connector 45"/>
          <p:cNvCxnSpPr>
            <a:stCxn id="6" idx="2"/>
            <a:endCxn id="45" idx="0"/>
          </p:cNvCxnSpPr>
          <p:nvPr/>
        </p:nvCxnSpPr>
        <p:spPr>
          <a:xfrm flipH="1">
            <a:off x="2897275" y="748632"/>
            <a:ext cx="1608958" cy="46892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1" idx="2"/>
            <a:endCxn id="13" idx="0"/>
          </p:cNvCxnSpPr>
          <p:nvPr/>
        </p:nvCxnSpPr>
        <p:spPr>
          <a:xfrm flipH="1">
            <a:off x="6185815" y="1809530"/>
            <a:ext cx="160" cy="22296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6835938" y="3056447"/>
            <a:ext cx="674236" cy="464016"/>
          </a:xfrm>
          <a:prstGeom prst="rect">
            <a:avLst/>
          </a:prstGeom>
          <a:solidFill>
            <a:srgbClr val="E6E0E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POV: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Elitist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983052" y="3056447"/>
            <a:ext cx="1031851" cy="464016"/>
          </a:xfrm>
          <a:prstGeom prst="rect">
            <a:avLst/>
          </a:prstGeom>
          <a:solidFill>
            <a:srgbClr val="E6E0E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POV: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Non-Elites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cxnSp>
        <p:nvCxnSpPr>
          <p:cNvPr id="56" name="Straight Arrow Connector 55"/>
          <p:cNvCxnSpPr>
            <a:stCxn id="53" idx="3"/>
            <a:endCxn id="54" idx="1"/>
          </p:cNvCxnSpPr>
          <p:nvPr/>
        </p:nvCxnSpPr>
        <p:spPr>
          <a:xfrm>
            <a:off x="7510174" y="3288455"/>
            <a:ext cx="472878" cy="0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4" idx="2"/>
            <a:endCxn id="53" idx="0"/>
          </p:cNvCxnSpPr>
          <p:nvPr/>
        </p:nvCxnSpPr>
        <p:spPr>
          <a:xfrm flipH="1">
            <a:off x="7173056" y="2719730"/>
            <a:ext cx="624422" cy="33671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>
            <a:off x="6405874" y="2798351"/>
            <a:ext cx="1463315" cy="980207"/>
          </a:xfrm>
          <a:prstGeom prst="ellipse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4015453" y="2965289"/>
            <a:ext cx="228041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Criticism Target: Elitist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Criticism Type: POV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836488" y="1866544"/>
            <a:ext cx="674236" cy="464016"/>
          </a:xfrm>
          <a:prstGeom prst="rect">
            <a:avLst/>
          </a:prstGeom>
          <a:solidFill>
            <a:srgbClr val="E6E0E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POV: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Alumni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983602" y="1812299"/>
            <a:ext cx="1031851" cy="563266"/>
          </a:xfrm>
          <a:prstGeom prst="rect">
            <a:avLst/>
          </a:prstGeom>
          <a:solidFill>
            <a:srgbClr val="E6E0E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POV: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Other school Alumni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cxnSp>
        <p:nvCxnSpPr>
          <p:cNvPr id="66" name="Straight Arrow Connector 65"/>
          <p:cNvCxnSpPr>
            <a:stCxn id="64" idx="3"/>
            <a:endCxn id="65" idx="1"/>
          </p:cNvCxnSpPr>
          <p:nvPr/>
        </p:nvCxnSpPr>
        <p:spPr>
          <a:xfrm flipV="1">
            <a:off x="2510724" y="2093932"/>
            <a:ext cx="472878" cy="4620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64" idx="0"/>
          </p:cNvCxnSpPr>
          <p:nvPr/>
        </p:nvCxnSpPr>
        <p:spPr>
          <a:xfrm flipH="1">
            <a:off x="2173606" y="1529827"/>
            <a:ext cx="640437" cy="33671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266628" y="4962176"/>
            <a:ext cx="674236" cy="464016"/>
          </a:xfrm>
          <a:prstGeom prst="rect">
            <a:avLst/>
          </a:prstGeom>
          <a:solidFill>
            <a:srgbClr val="E6E0E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Elitist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1269887" y="4962176"/>
            <a:ext cx="674236" cy="464016"/>
          </a:xfrm>
          <a:prstGeom prst="rect">
            <a:avLst/>
          </a:prstGeom>
          <a:solidFill>
            <a:srgbClr val="E6E0E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Good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280836" y="4968629"/>
            <a:ext cx="864537" cy="464016"/>
          </a:xfrm>
          <a:prstGeom prst="rect">
            <a:avLst/>
          </a:prstGeom>
          <a:solidFill>
            <a:srgbClr val="E6E0E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They will use it.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09885" y="4495479"/>
            <a:ext cx="587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POV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086184" y="4322298"/>
            <a:ext cx="1325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Expected Reaction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2173606" y="4323937"/>
            <a:ext cx="1325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Expected Reason</a:t>
            </a:r>
            <a:endParaRPr lang="en-US" dirty="0"/>
          </a:p>
        </p:txBody>
      </p:sp>
      <p:cxnSp>
        <p:nvCxnSpPr>
          <p:cNvPr id="75" name="Straight Arrow Connector 74"/>
          <p:cNvCxnSpPr>
            <a:stCxn id="71" idx="3"/>
            <a:endCxn id="77" idx="1"/>
          </p:cNvCxnSpPr>
          <p:nvPr/>
        </p:nvCxnSpPr>
        <p:spPr>
          <a:xfrm>
            <a:off x="3145373" y="5200637"/>
            <a:ext cx="870080" cy="0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4015453" y="4968629"/>
            <a:ext cx="1018528" cy="464016"/>
          </a:xfrm>
          <a:prstGeom prst="rect">
            <a:avLst/>
          </a:prstGeom>
          <a:solidFill>
            <a:srgbClr val="E6E0E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They will not use it.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908223" y="4323937"/>
            <a:ext cx="1325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Expectation Reversal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5242371" y="4970268"/>
            <a:ext cx="1018528" cy="464016"/>
          </a:xfrm>
          <a:prstGeom prst="rect">
            <a:avLst/>
          </a:prstGeom>
          <a:solidFill>
            <a:srgbClr val="E6E0E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??</a:t>
            </a:r>
            <a:r>
              <a:rPr lang="en-US" sz="1200" dirty="0" smtClean="0">
                <a:solidFill>
                  <a:schemeClr val="tx1"/>
                </a:solidFill>
              </a:rPr>
              <a:t> ?</a:t>
            </a:r>
            <a:r>
              <a:rPr lang="en-US" sz="1200" dirty="0" smtClean="0">
                <a:solidFill>
                  <a:schemeClr val="tx1"/>
                </a:solidFill>
              </a:rPr>
              <a:t>???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204522" y="4315845"/>
            <a:ext cx="1325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Reversal</a:t>
            </a:r>
          </a:p>
          <a:p>
            <a:r>
              <a:rPr lang="en-US" dirty="0" smtClean="0"/>
              <a:t>Reason</a:t>
            </a:r>
            <a:endParaRPr lang="en-US" dirty="0"/>
          </a:p>
        </p:txBody>
      </p:sp>
      <p:cxnSp>
        <p:nvCxnSpPr>
          <p:cNvPr id="81" name="Straight Arrow Connector 80"/>
          <p:cNvCxnSpPr>
            <a:endCxn id="70" idx="1"/>
          </p:cNvCxnSpPr>
          <p:nvPr/>
        </p:nvCxnSpPr>
        <p:spPr>
          <a:xfrm>
            <a:off x="952922" y="5180377"/>
            <a:ext cx="316965" cy="13807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1963871" y="5197948"/>
            <a:ext cx="316965" cy="13807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endCxn id="79" idx="1"/>
          </p:cNvCxnSpPr>
          <p:nvPr/>
        </p:nvCxnSpPr>
        <p:spPr>
          <a:xfrm>
            <a:off x="5046039" y="5180377"/>
            <a:ext cx="196332" cy="21899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80" idx="2"/>
          </p:cNvCxnSpPr>
          <p:nvPr/>
        </p:nvCxnSpPr>
        <p:spPr>
          <a:xfrm flipH="1">
            <a:off x="5867092" y="2719730"/>
            <a:ext cx="2115961" cy="224244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5242370" y="4979747"/>
            <a:ext cx="1018529" cy="454537"/>
          </a:xfrm>
          <a:prstGeom prst="rect">
            <a:avLst/>
          </a:prstGeom>
          <a:solidFill>
            <a:srgbClr val="E6E0E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It’s not elite enough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6572309" y="5002719"/>
            <a:ext cx="1018529" cy="454537"/>
          </a:xfrm>
          <a:prstGeom prst="rect">
            <a:avLst/>
          </a:prstGeom>
          <a:solidFill>
            <a:srgbClr val="E6E0E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Vassar Alumni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572309" y="4485831"/>
            <a:ext cx="1325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cxnSp>
        <p:nvCxnSpPr>
          <p:cNvPr id="92" name="Straight Arrow Connector 91"/>
          <p:cNvCxnSpPr>
            <a:endCxn id="89" idx="0"/>
          </p:cNvCxnSpPr>
          <p:nvPr/>
        </p:nvCxnSpPr>
        <p:spPr>
          <a:xfrm>
            <a:off x="3469304" y="2399240"/>
            <a:ext cx="3612270" cy="260347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2"/>
          <a:srcRect b="30756"/>
          <a:stretch/>
        </p:blipFill>
        <p:spPr>
          <a:xfrm>
            <a:off x="4939544" y="5546635"/>
            <a:ext cx="1051410" cy="1347223"/>
          </a:xfrm>
          <a:prstGeom prst="rect">
            <a:avLst/>
          </a:prstGeom>
        </p:spPr>
      </p:pic>
      <p:sp>
        <p:nvSpPr>
          <p:cNvPr id="95" name="Rounded Rectangular Callout 94"/>
          <p:cNvSpPr/>
          <p:nvPr/>
        </p:nvSpPr>
        <p:spPr>
          <a:xfrm>
            <a:off x="6358965" y="5653900"/>
            <a:ext cx="2327835" cy="972854"/>
          </a:xfrm>
          <a:prstGeom prst="wedgeRoundRectCallout">
            <a:avLst>
              <a:gd name="adj1" fmla="val -66492"/>
              <a:gd name="adj2" fmla="val 22051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6405874" y="5773430"/>
            <a:ext cx="23887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How </a:t>
            </a:r>
            <a:r>
              <a:rPr lang="en-US" sz="1400" dirty="0"/>
              <a:t>elite are </a:t>
            </a:r>
            <a:r>
              <a:rPr lang="en-US" sz="1400" dirty="0" smtClean="0"/>
              <a:t>we talking</a:t>
            </a:r>
            <a:r>
              <a:rPr lang="en-US" sz="1400" dirty="0"/>
              <a:t>? </a:t>
            </a:r>
            <a:endParaRPr lang="en-US" sz="1400" dirty="0" smtClean="0"/>
          </a:p>
          <a:p>
            <a:r>
              <a:rPr lang="en-US" sz="1400" dirty="0" smtClean="0"/>
              <a:t>They </a:t>
            </a:r>
            <a:r>
              <a:rPr lang="en-US" sz="1400" dirty="0"/>
              <a:t>aren’t allowing </a:t>
            </a:r>
            <a:endParaRPr lang="en-US" sz="1400" dirty="0" smtClean="0"/>
          </a:p>
          <a:p>
            <a:r>
              <a:rPr lang="en-US" sz="1400" dirty="0" smtClean="0"/>
              <a:t>Vassar </a:t>
            </a:r>
            <a:r>
              <a:rPr lang="en-US" sz="1400" dirty="0"/>
              <a:t>alums in, are they</a:t>
            </a:r>
            <a:r>
              <a:rPr lang="en-US" sz="1400" dirty="0" smtClean="0"/>
              <a:t>?</a:t>
            </a:r>
            <a:endParaRPr lang="en-US" sz="1400" dirty="0"/>
          </a:p>
        </p:txBody>
      </p:sp>
      <p:sp>
        <p:nvSpPr>
          <p:cNvPr id="98" name="Slide Number Placeholder 9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22</a:t>
            </a:fld>
            <a:endParaRPr lang="en-US" dirty="0"/>
          </a:p>
        </p:txBody>
      </p:sp>
      <p:cxnSp>
        <p:nvCxnSpPr>
          <p:cNvPr id="104" name="Straight Arrow Connector 103"/>
          <p:cNvCxnSpPr>
            <a:stCxn id="54" idx="2"/>
            <a:endCxn id="89" idx="0"/>
          </p:cNvCxnSpPr>
          <p:nvPr/>
        </p:nvCxnSpPr>
        <p:spPr>
          <a:xfrm flipH="1">
            <a:off x="7081574" y="3520463"/>
            <a:ext cx="1417404" cy="14822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6274643" y="5193733"/>
            <a:ext cx="316965" cy="13807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913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53" grpId="0" animBg="1"/>
      <p:bldP spid="54" grpId="0" animBg="1"/>
      <p:bldP spid="62" grpId="1" animBg="1"/>
      <p:bldP spid="63" grpId="1"/>
      <p:bldP spid="64" grpId="0" animBg="1"/>
      <p:bldP spid="65" grpId="0" animBg="1"/>
      <p:bldP spid="69" grpId="0" animBg="1"/>
      <p:bldP spid="70" grpId="0" animBg="1"/>
      <p:bldP spid="71" grpId="0" animBg="1"/>
      <p:bldP spid="72" grpId="0"/>
      <p:bldP spid="73" grpId="0"/>
      <p:bldP spid="74" grpId="0"/>
      <p:bldP spid="77" grpId="0" animBg="1"/>
      <p:bldP spid="78" grpId="0"/>
      <p:bldP spid="79" grpId="0" animBg="1"/>
      <p:bldP spid="80" grpId="0"/>
      <p:bldP spid="88" grpId="0" animBg="1"/>
      <p:bldP spid="89" grpId="0" animBg="1"/>
      <p:bldP spid="91" grpId="0"/>
      <p:bldP spid="95" grpId="0" animBg="1"/>
      <p:bldP spid="9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Emotional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23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2064801" y="1693430"/>
            <a:ext cx="0" cy="365341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2064801" y="5346849"/>
            <a:ext cx="5052586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257584" y="5420843"/>
            <a:ext cx="1505056" cy="43904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Georgia"/>
                <a:cs typeface="Georgia"/>
              </a:rPr>
              <a:t>Headline</a:t>
            </a:r>
            <a:endParaRPr lang="en-US" b="1" dirty="0" smtClean="0">
              <a:solidFill>
                <a:schemeClr val="tx1"/>
              </a:solidFill>
              <a:latin typeface="Georgia"/>
              <a:cs typeface="Georgia"/>
            </a:endParaRPr>
          </a:p>
        </p:txBody>
      </p:sp>
      <p:cxnSp>
        <p:nvCxnSpPr>
          <p:cNvPr id="11" name="Curved Connector 10"/>
          <p:cNvCxnSpPr/>
          <p:nvPr/>
        </p:nvCxnSpPr>
        <p:spPr>
          <a:xfrm>
            <a:off x="2064801" y="2320626"/>
            <a:ext cx="5052586" cy="2446066"/>
          </a:xfrm>
          <a:prstGeom prst="curvedConnector3">
            <a:avLst>
              <a:gd name="adj1" fmla="val 6551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/>
          <p:nvPr/>
        </p:nvCxnSpPr>
        <p:spPr>
          <a:xfrm flipV="1">
            <a:off x="2064801" y="2320626"/>
            <a:ext cx="5052586" cy="2163828"/>
          </a:xfrm>
          <a:prstGeom prst="curvedConnector3">
            <a:avLst>
              <a:gd name="adj1" fmla="val 4782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0" y="2186492"/>
            <a:ext cx="20648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Point of View 1</a:t>
            </a:r>
          </a:p>
          <a:p>
            <a:r>
              <a:rPr lang="en-US" dirty="0" smtClean="0"/>
              <a:t>Montana Lawmaker</a:t>
            </a:r>
          </a:p>
          <a:p>
            <a:r>
              <a:rPr lang="en-US" dirty="0" smtClean="0"/>
              <a:t>Met Museum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09743" y="3859843"/>
            <a:ext cx="16466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Point of View 2</a:t>
            </a:r>
          </a:p>
          <a:p>
            <a:r>
              <a:rPr lang="en-US" dirty="0" smtClean="0"/>
              <a:t>Pervert</a:t>
            </a:r>
          </a:p>
          <a:p>
            <a:r>
              <a:rPr lang="en-US" dirty="0" err="1" smtClean="0"/>
              <a:t>Botherer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471232" y="5420843"/>
            <a:ext cx="1505056" cy="43904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Georgia"/>
                <a:cs typeface="Georgia"/>
              </a:rPr>
              <a:t>Joke</a:t>
            </a:r>
            <a:endParaRPr lang="en-US" b="1" dirty="0" smtClean="0">
              <a:solidFill>
                <a:schemeClr val="tx1"/>
              </a:solidFill>
              <a:latin typeface="Georgia"/>
              <a:cs typeface="Georgi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74544" y="5859887"/>
            <a:ext cx="1916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…bans yoga pants.</a:t>
            </a:r>
          </a:p>
          <a:p>
            <a:r>
              <a:rPr lang="en-US" dirty="0" smtClean="0"/>
              <a:t>…bans </a:t>
            </a:r>
            <a:r>
              <a:rPr lang="en-US" dirty="0" err="1" smtClean="0"/>
              <a:t>selfie</a:t>
            </a:r>
            <a:r>
              <a:rPr lang="en-US" dirty="0" smtClean="0"/>
              <a:t>-stick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471232" y="5855488"/>
            <a:ext cx="2788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…use my imagination more.</a:t>
            </a:r>
          </a:p>
          <a:p>
            <a:r>
              <a:rPr lang="en-US" dirty="0" smtClean="0"/>
              <a:t>…don’t need a </a:t>
            </a:r>
            <a:r>
              <a:rPr lang="en-US" dirty="0" err="1" smtClean="0"/>
              <a:t>selfie</a:t>
            </a:r>
            <a:r>
              <a:rPr lang="en-US" dirty="0" smtClean="0"/>
              <a:t>-stick.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329231" y="5420843"/>
            <a:ext cx="7930633" cy="1300632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/>
          <p:nvPr/>
        </p:nvCxnSpPr>
        <p:spPr>
          <a:xfrm>
            <a:off x="4844396" y="1693430"/>
            <a:ext cx="0" cy="3653419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2680370" y="5541517"/>
            <a:ext cx="1590842" cy="788737"/>
          </a:xfrm>
          <a:prstGeom prst="rect">
            <a:avLst/>
          </a:prstGeom>
          <a:noFill/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Headline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416737" y="5560778"/>
            <a:ext cx="1590842" cy="788737"/>
          </a:xfrm>
          <a:prstGeom prst="rect">
            <a:avLst/>
          </a:prstGeom>
          <a:noFill/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Joke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4553410" y="5996235"/>
            <a:ext cx="111416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65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Emotional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24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2064801" y="1693430"/>
            <a:ext cx="0" cy="365341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2064801" y="5346849"/>
            <a:ext cx="5052586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257584" y="5420843"/>
            <a:ext cx="1505056" cy="43904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Georgia"/>
                <a:cs typeface="Georgia"/>
              </a:rPr>
              <a:t>Headline</a:t>
            </a:r>
            <a:endParaRPr lang="en-US" b="1" dirty="0" smtClean="0">
              <a:solidFill>
                <a:schemeClr val="tx1"/>
              </a:solidFill>
              <a:latin typeface="Georgia"/>
              <a:cs typeface="Georgia"/>
            </a:endParaRPr>
          </a:p>
        </p:txBody>
      </p:sp>
      <p:cxnSp>
        <p:nvCxnSpPr>
          <p:cNvPr id="11" name="Curved Connector 10"/>
          <p:cNvCxnSpPr/>
          <p:nvPr/>
        </p:nvCxnSpPr>
        <p:spPr>
          <a:xfrm>
            <a:off x="2064801" y="2320626"/>
            <a:ext cx="5052586" cy="2446066"/>
          </a:xfrm>
          <a:prstGeom prst="curvedConnector3">
            <a:avLst>
              <a:gd name="adj1" fmla="val 6551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/>
          <p:nvPr/>
        </p:nvCxnSpPr>
        <p:spPr>
          <a:xfrm flipV="1">
            <a:off x="2064801" y="2320626"/>
            <a:ext cx="5052586" cy="2163828"/>
          </a:xfrm>
          <a:prstGeom prst="curvedConnector3">
            <a:avLst>
              <a:gd name="adj1" fmla="val 4782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0" y="2186492"/>
            <a:ext cx="20648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Point of View 1</a:t>
            </a:r>
          </a:p>
          <a:p>
            <a:r>
              <a:rPr lang="en-US" dirty="0" smtClean="0"/>
              <a:t>Montana Lawmaker</a:t>
            </a:r>
          </a:p>
          <a:p>
            <a:r>
              <a:rPr lang="en-US" dirty="0" smtClean="0"/>
              <a:t>Met Museum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09743" y="3859843"/>
            <a:ext cx="16466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Point of View 2</a:t>
            </a:r>
          </a:p>
          <a:p>
            <a:r>
              <a:rPr lang="en-US" dirty="0" smtClean="0"/>
              <a:t>Pervert</a:t>
            </a:r>
          </a:p>
          <a:p>
            <a:r>
              <a:rPr lang="en-US" dirty="0" err="1" smtClean="0"/>
              <a:t>Botherer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471232" y="5420843"/>
            <a:ext cx="1505056" cy="43904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Georgia"/>
                <a:cs typeface="Georgia"/>
              </a:rPr>
              <a:t>Joke</a:t>
            </a:r>
            <a:endParaRPr lang="en-US" b="1" dirty="0" smtClean="0">
              <a:solidFill>
                <a:schemeClr val="tx1"/>
              </a:solidFill>
              <a:latin typeface="Georgia"/>
              <a:cs typeface="Georgi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74544" y="5859887"/>
            <a:ext cx="1916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…bans yoga pants.</a:t>
            </a:r>
          </a:p>
          <a:p>
            <a:r>
              <a:rPr lang="en-US" dirty="0" smtClean="0"/>
              <a:t>…bans </a:t>
            </a:r>
            <a:r>
              <a:rPr lang="en-US" dirty="0" err="1" smtClean="0"/>
              <a:t>selfie</a:t>
            </a:r>
            <a:r>
              <a:rPr lang="en-US" dirty="0" smtClean="0"/>
              <a:t>-stick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471232" y="5855488"/>
            <a:ext cx="2788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…use my imagination more.</a:t>
            </a:r>
          </a:p>
          <a:p>
            <a:r>
              <a:rPr lang="en-US" dirty="0" smtClean="0"/>
              <a:t>…don’t need a </a:t>
            </a:r>
            <a:r>
              <a:rPr lang="en-US" dirty="0" err="1" smtClean="0"/>
              <a:t>selfie</a:t>
            </a:r>
            <a:r>
              <a:rPr lang="en-US" dirty="0" smtClean="0"/>
              <a:t>-stick.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329231" y="5420843"/>
            <a:ext cx="7930633" cy="1300632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1615246" y="5530811"/>
            <a:ext cx="6201490" cy="704037"/>
            <a:chOff x="669876" y="4257201"/>
            <a:chExt cx="6201490" cy="704037"/>
          </a:xfrm>
        </p:grpSpPr>
        <p:sp>
          <p:nvSpPr>
            <p:cNvPr id="43" name="Rectangle 42"/>
            <p:cNvSpPr/>
            <p:nvPr/>
          </p:nvSpPr>
          <p:spPr>
            <a:xfrm>
              <a:off x="669876" y="4376189"/>
              <a:ext cx="674236" cy="464016"/>
            </a:xfrm>
            <a:prstGeom prst="rect">
              <a:avLst/>
            </a:prstGeom>
            <a:solidFill>
              <a:srgbClr val="E6E0EC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chemeClr val="tx1"/>
                  </a:solidFill>
                </a:rPr>
                <a:t>Botherer</a:t>
              </a:r>
              <a:endParaRPr lang="en-US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673135" y="4376189"/>
              <a:ext cx="674236" cy="464016"/>
            </a:xfrm>
            <a:prstGeom prst="rect">
              <a:avLst/>
            </a:prstGeom>
            <a:solidFill>
              <a:srgbClr val="E6E0EC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Dislike</a:t>
              </a:r>
              <a:endParaRPr lang="en-US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684084" y="4257201"/>
              <a:ext cx="1084477" cy="693251"/>
            </a:xfrm>
            <a:prstGeom prst="rect">
              <a:avLst/>
            </a:prstGeom>
            <a:solidFill>
              <a:srgbClr val="E6E0EC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Won’t be able to bother anymore</a:t>
              </a:r>
              <a:endParaRPr lang="en-US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140182" y="4267988"/>
              <a:ext cx="1018528" cy="693250"/>
            </a:xfrm>
            <a:prstGeom prst="rect">
              <a:avLst/>
            </a:prstGeom>
            <a:solidFill>
              <a:srgbClr val="E6E0EC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Like. He will still bother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367100" y="4269627"/>
              <a:ext cx="1504266" cy="691611"/>
            </a:xfrm>
            <a:prstGeom prst="rect">
              <a:avLst/>
            </a:prstGeom>
            <a:solidFill>
              <a:srgbClr val="E6E0EC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Find another way.</a:t>
              </a:r>
              <a:endParaRPr lang="en-US" sz="1200" dirty="0" smtClean="0">
                <a:solidFill>
                  <a:schemeClr val="tx1"/>
                </a:solidFill>
              </a:endParaRPr>
            </a:p>
          </p:txBody>
        </p:sp>
      </p:grpSp>
      <p:cxnSp>
        <p:nvCxnSpPr>
          <p:cNvPr id="48" name="Straight Arrow Connector 47"/>
          <p:cNvCxnSpPr>
            <a:stCxn id="45" idx="3"/>
            <a:endCxn id="46" idx="1"/>
          </p:cNvCxnSpPr>
          <p:nvPr/>
        </p:nvCxnSpPr>
        <p:spPr>
          <a:xfrm>
            <a:off x="4713931" y="5877437"/>
            <a:ext cx="371621" cy="10786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3" idx="3"/>
            <a:endCxn id="44" idx="1"/>
          </p:cNvCxnSpPr>
          <p:nvPr/>
        </p:nvCxnSpPr>
        <p:spPr>
          <a:xfrm>
            <a:off x="2289482" y="5881807"/>
            <a:ext cx="329023" cy="0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4" idx="3"/>
            <a:endCxn id="45" idx="1"/>
          </p:cNvCxnSpPr>
          <p:nvPr/>
        </p:nvCxnSpPr>
        <p:spPr>
          <a:xfrm flipV="1">
            <a:off x="3292741" y="5877437"/>
            <a:ext cx="336713" cy="4370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6" idx="3"/>
            <a:endCxn id="47" idx="1"/>
          </p:cNvCxnSpPr>
          <p:nvPr/>
        </p:nvCxnSpPr>
        <p:spPr>
          <a:xfrm>
            <a:off x="6104080" y="5888223"/>
            <a:ext cx="208390" cy="820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844396" y="1693430"/>
            <a:ext cx="0" cy="3653419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520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006"/>
            <a:ext cx="8229600" cy="84831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Spline </a:t>
            </a:r>
            <a:r>
              <a:rPr lang="en-US" sz="3600" dirty="0" smtClean="0"/>
              <a:t>Modeling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811" y="882316"/>
            <a:ext cx="7162377" cy="54594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61521" y="6341750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Sentence Index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4850" y="1603462"/>
            <a:ext cx="461665" cy="365107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 smtClean="0"/>
              <a:t>Dictionary of Affect in Language Score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17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69814"/>
            <a:ext cx="8229600" cy="1143000"/>
          </a:xfrm>
        </p:spPr>
        <p:txBody>
          <a:bodyPr/>
          <a:lstStyle/>
          <a:p>
            <a:r>
              <a:rPr lang="en-US" dirty="0" smtClean="0"/>
              <a:t>Dramatic Personal Narratives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4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061"/>
            <a:ext cx="8229600" cy="84667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Theories of Dramatic Narrative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3147"/>
            <a:ext cx="8229600" cy="5256131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A </a:t>
            </a:r>
            <a:r>
              <a:rPr lang="en-US" sz="2800" dirty="0" smtClean="0"/>
              <a:t>minimal story consists of a starting state, an ending state, and </a:t>
            </a:r>
            <a:r>
              <a:rPr lang="en-US" sz="2800" dirty="0" smtClean="0">
                <a:solidFill>
                  <a:srgbClr val="E46C0A"/>
                </a:solidFill>
              </a:rPr>
              <a:t>an event that causes this change of </a:t>
            </a:r>
            <a:r>
              <a:rPr lang="en-US" sz="2800" dirty="0" smtClean="0">
                <a:solidFill>
                  <a:srgbClr val="E46C0A"/>
                </a:solidFill>
              </a:rPr>
              <a:t>state.</a:t>
            </a:r>
            <a:endParaRPr lang="en-US" sz="2800" dirty="0" smtClean="0">
              <a:solidFill>
                <a:srgbClr val="E46C0A"/>
              </a:solidFill>
            </a:endParaRPr>
          </a:p>
          <a:p>
            <a:pPr lvl="1"/>
            <a:r>
              <a:rPr lang="en-US" sz="2400" i="1" dirty="0" smtClean="0"/>
              <a:t>A Grammar of Stories: An Introduction</a:t>
            </a:r>
            <a:r>
              <a:rPr lang="en-US" sz="2400" dirty="0" smtClean="0"/>
              <a:t>,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Gerald </a:t>
            </a:r>
            <a:r>
              <a:rPr lang="en-US" sz="2400" dirty="0" smtClean="0"/>
              <a:t>Prince 1973</a:t>
            </a:r>
            <a:endParaRPr lang="en-US" sz="2400" i="1" dirty="0" smtClean="0"/>
          </a:p>
          <a:p>
            <a:pPr marL="0" indent="0">
              <a:buNone/>
            </a:pPr>
            <a:endParaRPr lang="en-US" sz="2800" dirty="0" smtClean="0"/>
          </a:p>
          <a:p>
            <a:r>
              <a:rPr lang="en-US" sz="2800" dirty="0" smtClean="0"/>
              <a:t>To hold an audience’s attention, a personal narrative must contain a Most Reportable Event (MRE), </a:t>
            </a:r>
            <a:r>
              <a:rPr lang="en-US" sz="2800" dirty="0" smtClean="0">
                <a:solidFill>
                  <a:srgbClr val="E46C0A"/>
                </a:solidFill>
              </a:rPr>
              <a:t>an event that is uncommon and highly impactful</a:t>
            </a:r>
          </a:p>
          <a:p>
            <a:pPr lvl="1"/>
            <a:r>
              <a:rPr lang="en-US" sz="2400" dirty="0" smtClean="0"/>
              <a:t>‘Some Further Steps in Narrative Analysis’,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William </a:t>
            </a:r>
            <a:r>
              <a:rPr lang="en-US" sz="2400" dirty="0" err="1" smtClean="0"/>
              <a:t>Labov</a:t>
            </a:r>
            <a:r>
              <a:rPr lang="en-US" sz="2400" dirty="0" smtClean="0"/>
              <a:t> 1997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94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006"/>
            <a:ext cx="8229600" cy="84831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Example of Spline Modeling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811" y="882316"/>
            <a:ext cx="7162377" cy="54594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61521" y="6341750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Sentence Index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850" y="1603462"/>
            <a:ext cx="461665" cy="365107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 smtClean="0"/>
              <a:t>Dictionary of Affect in Language Score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60" y="1069944"/>
            <a:ext cx="2194425" cy="106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016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006"/>
            <a:ext cx="8229600" cy="84831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Example of Spline Modeling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811" y="882316"/>
            <a:ext cx="7162377" cy="54594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61521" y="6341750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Sentence Index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4850" y="1603462"/>
            <a:ext cx="461665" cy="365107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 smtClean="0"/>
              <a:t>Dictionary of Affect in Language Score</a:t>
            </a:r>
            <a:endParaRPr lang="en-US" dirty="0"/>
          </a:p>
        </p:txBody>
      </p:sp>
      <p:sp>
        <p:nvSpPr>
          <p:cNvPr id="10" name="Rectangular Callout 9"/>
          <p:cNvSpPr/>
          <p:nvPr/>
        </p:nvSpPr>
        <p:spPr>
          <a:xfrm>
            <a:off x="590527" y="4473791"/>
            <a:ext cx="3409359" cy="1407357"/>
          </a:xfrm>
          <a:prstGeom prst="wedge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  <a:latin typeface="Helvetica"/>
                <a:cs typeface="Helvetica"/>
              </a:rPr>
              <a:t>This isn't exactly </a:t>
            </a:r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Helvetica"/>
                <a:cs typeface="Helvetica"/>
              </a:rPr>
              <a:t>creepy</a:t>
            </a:r>
            <a:r>
              <a:rPr lang="en-US" dirty="0" smtClean="0">
                <a:solidFill>
                  <a:schemeClr val="tx1"/>
                </a:solidFill>
                <a:latin typeface="Helvetica"/>
                <a:cs typeface="Helvetica"/>
              </a:rPr>
              <a:t>, but it's one of the </a:t>
            </a:r>
            <a:r>
              <a:rPr lang="en-US" u="sng" dirty="0" smtClean="0">
                <a:solidFill>
                  <a:srgbClr val="77933C"/>
                </a:solidFill>
                <a:latin typeface="Helvetica"/>
                <a:cs typeface="Helvetica"/>
              </a:rPr>
              <a:t>scariest</a:t>
            </a:r>
            <a:r>
              <a:rPr lang="en-US" dirty="0" smtClean="0">
                <a:solidFill>
                  <a:schemeClr val="tx1"/>
                </a:solidFill>
                <a:latin typeface="Helvetica"/>
                <a:cs typeface="Helvetica"/>
              </a:rPr>
              <a:t> things that's ever happened to me.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178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922" y="643617"/>
            <a:ext cx="66040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918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811" y="882316"/>
            <a:ext cx="7162377" cy="54594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61521" y="6341750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Sentence Index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4850" y="1603462"/>
            <a:ext cx="461665" cy="365107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 smtClean="0"/>
              <a:t>Dictionary of Affect in Language Score</a:t>
            </a:r>
            <a:endParaRPr lang="en-US" dirty="0"/>
          </a:p>
        </p:txBody>
      </p:sp>
      <p:sp>
        <p:nvSpPr>
          <p:cNvPr id="10" name="Rectangular Callout 9"/>
          <p:cNvSpPr/>
          <p:nvPr/>
        </p:nvSpPr>
        <p:spPr>
          <a:xfrm>
            <a:off x="1658881" y="4473791"/>
            <a:ext cx="3409359" cy="1407357"/>
          </a:xfrm>
          <a:prstGeom prst="wedge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>
                <a:effectLst/>
                <a:latin typeface="Helvetica"/>
                <a:cs typeface="Helvetica"/>
              </a:rPr>
              <a:t>I was </a:t>
            </a:r>
            <a:r>
              <a:rPr lang="en-US" dirty="0" smtClean="0">
                <a:solidFill>
                  <a:schemeClr val="tx1"/>
                </a:solidFill>
                <a:effectLst/>
                <a:latin typeface="Helvetica"/>
                <a:cs typeface="Helvetica"/>
              </a:rPr>
              <a:t>driving </a:t>
            </a:r>
            <a:r>
              <a:rPr lang="en-US" dirty="0" smtClean="0">
                <a:effectLst/>
                <a:latin typeface="Helvetica"/>
                <a:cs typeface="Helvetica"/>
              </a:rPr>
              <a:t>down the </a:t>
            </a:r>
            <a:r>
              <a:rPr lang="en-US" dirty="0" smtClean="0">
                <a:solidFill>
                  <a:srgbClr val="000000"/>
                </a:solidFill>
                <a:effectLst/>
                <a:latin typeface="Helvetica"/>
                <a:cs typeface="Helvetica"/>
              </a:rPr>
              <a:t>motorway </a:t>
            </a:r>
            <a:r>
              <a:rPr lang="en-US" dirty="0" smtClean="0">
                <a:effectLst/>
                <a:latin typeface="Helvetica"/>
                <a:cs typeface="Helvetica"/>
              </a:rPr>
              <a:t>with my </a:t>
            </a:r>
            <a:r>
              <a:rPr lang="en-US" u="sng" dirty="0" smtClean="0">
                <a:solidFill>
                  <a:srgbClr val="C0504D"/>
                </a:solidFill>
                <a:effectLst/>
                <a:latin typeface="Helvetica"/>
                <a:cs typeface="Helvetica"/>
              </a:rPr>
              <a:t>boyfriend</a:t>
            </a:r>
            <a:r>
              <a:rPr lang="en-US" dirty="0" smtClean="0">
                <a:effectLst/>
                <a:latin typeface="Helvetica"/>
                <a:cs typeface="Helvetica"/>
              </a:rPr>
              <a:t> in the </a:t>
            </a:r>
            <a:r>
              <a:rPr lang="en-US" u="sng" dirty="0" smtClean="0">
                <a:solidFill>
                  <a:srgbClr val="C0504D"/>
                </a:solidFill>
                <a:effectLst/>
                <a:latin typeface="Helvetica"/>
                <a:cs typeface="Helvetica"/>
              </a:rPr>
              <a:t>passenger</a:t>
            </a:r>
            <a:r>
              <a:rPr lang="en-US" dirty="0" smtClean="0">
                <a:effectLst/>
                <a:latin typeface="Helvetica"/>
                <a:cs typeface="Helvetica"/>
              </a:rPr>
              <a:t> </a:t>
            </a:r>
            <a:r>
              <a:rPr lang="en-US" u="sng" dirty="0" smtClean="0">
                <a:solidFill>
                  <a:srgbClr val="C0504D"/>
                </a:solidFill>
                <a:effectLst/>
                <a:latin typeface="Helvetica"/>
                <a:cs typeface="Helvetica"/>
              </a:rPr>
              <a:t>seat</a:t>
            </a:r>
            <a:r>
              <a:rPr lang="en-US" dirty="0" smtClean="0">
                <a:effectLst/>
                <a:latin typeface="Helvetica"/>
                <a:cs typeface="Helvetica"/>
              </a:rPr>
              <a:t>, and my </a:t>
            </a:r>
            <a:r>
              <a:rPr lang="en-US" u="sng" dirty="0" smtClean="0">
                <a:solidFill>
                  <a:srgbClr val="C0504D"/>
                </a:solidFill>
                <a:effectLst/>
                <a:latin typeface="Helvetica"/>
                <a:cs typeface="Helvetica"/>
              </a:rPr>
              <a:t>dad</a:t>
            </a:r>
            <a:r>
              <a:rPr lang="en-US" dirty="0" smtClean="0">
                <a:effectLst/>
                <a:latin typeface="Helvetica"/>
                <a:cs typeface="Helvetica"/>
              </a:rPr>
              <a:t> in the </a:t>
            </a:r>
            <a:r>
              <a:rPr lang="en-US" u="sng" dirty="0" smtClean="0">
                <a:solidFill>
                  <a:srgbClr val="C0504D"/>
                </a:solidFill>
                <a:effectLst/>
                <a:latin typeface="Helvetica"/>
                <a:cs typeface="Helvetica"/>
              </a:rPr>
              <a:t>seat</a:t>
            </a:r>
            <a:r>
              <a:rPr lang="en-US" dirty="0" smtClean="0">
                <a:effectLst/>
                <a:latin typeface="Helvetica"/>
                <a:cs typeface="Helvetica"/>
              </a:rPr>
              <a:t> behind my own.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57200" y="34006"/>
            <a:ext cx="8229600" cy="848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r>
              <a:rPr lang="en-US" sz="3600" dirty="0" smtClean="0"/>
              <a:t>Example of Spline Modeling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03537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006"/>
            <a:ext cx="8229600" cy="84831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Example of Spline Modeling</a:t>
            </a:r>
            <a:endParaRPr lang="en-US" sz="3600" dirty="0">
              <a:latin typeface="Helvetica"/>
              <a:cs typeface="Helvetic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811" y="882316"/>
            <a:ext cx="7162377" cy="54594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61521" y="6341750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Sentence Index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4850" y="1603462"/>
            <a:ext cx="461665" cy="365107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 smtClean="0"/>
              <a:t>Dictionary of Affect in Language Score</a:t>
            </a:r>
            <a:endParaRPr lang="en-US" dirty="0"/>
          </a:p>
        </p:txBody>
      </p:sp>
      <p:sp>
        <p:nvSpPr>
          <p:cNvPr id="10" name="Rectangular Callout 9"/>
          <p:cNvSpPr/>
          <p:nvPr/>
        </p:nvSpPr>
        <p:spPr>
          <a:xfrm>
            <a:off x="2768633" y="4473791"/>
            <a:ext cx="3245114" cy="1407357"/>
          </a:xfrm>
          <a:prstGeom prst="wedge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>
                <a:effectLst/>
                <a:latin typeface="Helvetica"/>
                <a:cs typeface="Helvetica"/>
              </a:rPr>
              <a:t>My </a:t>
            </a:r>
            <a:r>
              <a:rPr lang="en-US" u="sng" dirty="0" smtClean="0">
                <a:solidFill>
                  <a:schemeClr val="accent2"/>
                </a:solidFill>
                <a:effectLst/>
                <a:latin typeface="Helvetica"/>
                <a:cs typeface="Helvetica"/>
              </a:rPr>
              <a:t>dad</a:t>
            </a:r>
            <a:r>
              <a:rPr lang="en-US" dirty="0" smtClean="0">
                <a:effectLst/>
                <a:latin typeface="Helvetica"/>
                <a:cs typeface="Helvetica"/>
              </a:rPr>
              <a:t> is an epileptic and his </a:t>
            </a:r>
            <a:r>
              <a:rPr lang="en-US" u="sng" dirty="0" smtClean="0">
                <a:solidFill>
                  <a:schemeClr val="accent1"/>
                </a:solidFill>
                <a:effectLst/>
                <a:latin typeface="Helvetica"/>
                <a:cs typeface="Helvetica"/>
              </a:rPr>
              <a:t>fits</a:t>
            </a:r>
            <a:r>
              <a:rPr lang="en-US" dirty="0" smtClean="0">
                <a:effectLst/>
                <a:latin typeface="Helvetica"/>
                <a:cs typeface="Helvetica"/>
              </a:rPr>
              <a:t> are extremely sporadic.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321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006"/>
            <a:ext cx="8229600" cy="84831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Example of Spline Modeling</a:t>
            </a:r>
            <a:endParaRPr lang="en-US" sz="3600" dirty="0">
              <a:latin typeface="Helvetica"/>
              <a:cs typeface="Helvetic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811" y="882316"/>
            <a:ext cx="7162377" cy="54594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61521" y="6341750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Sentence Index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4850" y="1603462"/>
            <a:ext cx="461665" cy="365107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 smtClean="0"/>
              <a:t>Dictionary of Affect in Language Score</a:t>
            </a:r>
            <a:endParaRPr lang="en-US" dirty="0"/>
          </a:p>
        </p:txBody>
      </p:sp>
      <p:sp>
        <p:nvSpPr>
          <p:cNvPr id="10" name="Rectangular Callout 9"/>
          <p:cNvSpPr/>
          <p:nvPr/>
        </p:nvSpPr>
        <p:spPr>
          <a:xfrm>
            <a:off x="3832645" y="4473791"/>
            <a:ext cx="3302319" cy="1407357"/>
          </a:xfrm>
          <a:prstGeom prst="wedge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>
                <a:effectLst/>
                <a:latin typeface="Helvetica"/>
                <a:cs typeface="Helvetica"/>
              </a:rPr>
              <a:t>Sometimes he goes extremely stiff and other times he will try to get out of places or </a:t>
            </a:r>
            <a:r>
              <a:rPr lang="en-US" u="sng" dirty="0" smtClean="0">
                <a:solidFill>
                  <a:srgbClr val="4F81BD"/>
                </a:solidFill>
                <a:effectLst/>
                <a:latin typeface="Helvetica"/>
                <a:cs typeface="Helvetica"/>
              </a:rPr>
              <a:t>grab</a:t>
            </a:r>
            <a:r>
              <a:rPr lang="en-US" dirty="0" smtClean="0">
                <a:effectLst/>
                <a:latin typeface="Helvetica"/>
                <a:cs typeface="Helvetica"/>
              </a:rPr>
              <a:t> and </a:t>
            </a:r>
            <a:r>
              <a:rPr lang="en-US" u="sng" dirty="0" smtClean="0">
                <a:solidFill>
                  <a:srgbClr val="4F81BD"/>
                </a:solidFill>
                <a:effectLst/>
                <a:latin typeface="Helvetica"/>
                <a:cs typeface="Helvetica"/>
              </a:rPr>
              <a:t>punch</a:t>
            </a:r>
            <a:r>
              <a:rPr lang="en-US" dirty="0" smtClean="0">
                <a:effectLst/>
                <a:latin typeface="Helvetica"/>
                <a:cs typeface="Helvetica"/>
              </a:rPr>
              <a:t> people.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742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006"/>
            <a:ext cx="8229600" cy="84831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Example of Spline Modeling</a:t>
            </a:r>
            <a:endParaRPr lang="en-US" sz="3600" dirty="0">
              <a:latin typeface="Helvetica"/>
              <a:cs typeface="Helvetic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811" y="882316"/>
            <a:ext cx="7162377" cy="54594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61521" y="6341750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Sentence Index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4850" y="1603462"/>
            <a:ext cx="461665" cy="365107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 smtClean="0"/>
              <a:t>Dictionary of Affect in Language Score</a:t>
            </a:r>
            <a:endParaRPr lang="en-US" dirty="0"/>
          </a:p>
        </p:txBody>
      </p:sp>
      <p:sp>
        <p:nvSpPr>
          <p:cNvPr id="4" name="Rectangular Callout 3"/>
          <p:cNvSpPr/>
          <p:nvPr/>
        </p:nvSpPr>
        <p:spPr>
          <a:xfrm>
            <a:off x="4850869" y="4473791"/>
            <a:ext cx="3466541" cy="1407357"/>
          </a:xfrm>
          <a:prstGeom prst="wedge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effectLst/>
                <a:latin typeface="Helvetica"/>
                <a:cs typeface="Helvetica"/>
              </a:rPr>
              <a:t>Mid-conversation I felt his hands wrap around my throat as I was driving, pulling my head back and making it increasingly difficult to drive.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554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006"/>
            <a:ext cx="8229600" cy="84831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Example of Spline Modeling</a:t>
            </a:r>
            <a:endParaRPr lang="en-US" sz="3600" dirty="0">
              <a:latin typeface="Helvetica"/>
              <a:cs typeface="Helvetic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811" y="882316"/>
            <a:ext cx="7162377" cy="54594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61521" y="6341750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Sentence Index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4850" y="1603462"/>
            <a:ext cx="461665" cy="365107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 smtClean="0"/>
              <a:t>Dictionary of Affect in Language Score</a:t>
            </a:r>
            <a:endParaRPr lang="en-US" dirty="0"/>
          </a:p>
        </p:txBody>
      </p:sp>
      <p:sp>
        <p:nvSpPr>
          <p:cNvPr id="4" name="Rectangular Callout 3"/>
          <p:cNvSpPr/>
          <p:nvPr/>
        </p:nvSpPr>
        <p:spPr>
          <a:xfrm>
            <a:off x="6040705" y="4462348"/>
            <a:ext cx="3008910" cy="1418799"/>
          </a:xfrm>
          <a:prstGeom prst="wedge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>
                <a:effectLst/>
                <a:latin typeface="Helvetica"/>
                <a:cs typeface="Helvetica"/>
              </a:rPr>
              <a:t>My </a:t>
            </a:r>
            <a:r>
              <a:rPr lang="en-US" u="sng" dirty="0" smtClean="0">
                <a:solidFill>
                  <a:schemeClr val="accent2"/>
                </a:solidFill>
                <a:effectLst/>
                <a:latin typeface="Helvetica"/>
                <a:cs typeface="Helvetica"/>
              </a:rPr>
              <a:t>boyfriend</a:t>
            </a:r>
            <a:r>
              <a:rPr lang="en-US" dirty="0" smtClean="0">
                <a:effectLst/>
                <a:latin typeface="Helvetica"/>
                <a:cs typeface="Helvetica"/>
              </a:rPr>
              <a:t> managed to </a:t>
            </a:r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effectLst/>
                <a:latin typeface="Helvetica"/>
                <a:cs typeface="Helvetica"/>
              </a:rPr>
              <a:t>help</a:t>
            </a:r>
            <a:r>
              <a:rPr lang="en-US" dirty="0" smtClean="0">
                <a:effectLst/>
                <a:latin typeface="Helvetica"/>
                <a:cs typeface="Helvetica"/>
              </a:rPr>
              <a:t> steer the </a:t>
            </a:r>
            <a:r>
              <a:rPr lang="en-US" u="sng" dirty="0" smtClean="0">
                <a:solidFill>
                  <a:schemeClr val="accent2"/>
                </a:solidFill>
                <a:effectLst/>
                <a:latin typeface="Helvetica"/>
                <a:cs typeface="Helvetica"/>
              </a:rPr>
              <a:t>car</a:t>
            </a:r>
            <a:r>
              <a:rPr lang="en-US" dirty="0" smtClean="0">
                <a:effectLst/>
                <a:latin typeface="Helvetica"/>
                <a:cs typeface="Helvetica"/>
              </a:rPr>
              <a:t> into the hard </a:t>
            </a:r>
            <a:r>
              <a:rPr lang="en-US" u="sng" dirty="0" smtClean="0">
                <a:solidFill>
                  <a:srgbClr val="C0504D"/>
                </a:solidFill>
                <a:effectLst/>
                <a:latin typeface="Helvetica"/>
                <a:cs typeface="Helvetica"/>
              </a:rPr>
              <a:t>shoulder</a:t>
            </a:r>
            <a:r>
              <a:rPr lang="en-US" dirty="0" smtClean="0">
                <a:effectLst/>
                <a:latin typeface="Helvetica"/>
                <a:cs typeface="Helvetica"/>
              </a:rPr>
              <a:t> but it was one of the </a:t>
            </a:r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effectLst/>
                <a:latin typeface="Helvetica"/>
                <a:cs typeface="Helvetica"/>
              </a:rPr>
              <a:t>scariest</a:t>
            </a:r>
            <a:r>
              <a:rPr lang="en-US" dirty="0" smtClean="0">
                <a:effectLst/>
                <a:latin typeface="Helvetica"/>
                <a:cs typeface="Helvetica"/>
              </a:rPr>
              <a:t> experiences in my life.</a:t>
            </a:r>
          </a:p>
        </p:txBody>
      </p:sp>
    </p:spTree>
    <p:extLst>
      <p:ext uri="{BB962C8B-B14F-4D97-AF65-F5344CB8AC3E}">
        <p14:creationId xmlns:p14="http://schemas.microsoft.com/office/powerpoint/2010/main" val="1624082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"/>
            <a:ext cx="8229600" cy="84667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Testing Theories of Dramatic Narrative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8330"/>
            <a:ext cx="8229600" cy="5839669"/>
          </a:xfrm>
        </p:spPr>
        <p:txBody>
          <a:bodyPr>
            <a:normAutofit/>
          </a:bodyPr>
          <a:lstStyle/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3,161 narratives from </a:t>
            </a:r>
            <a:r>
              <a:rPr lang="en-US" dirty="0" err="1" smtClean="0"/>
              <a:t>Reddit</a:t>
            </a:r>
            <a:endParaRPr lang="en-US" dirty="0" smtClean="0"/>
          </a:p>
          <a:p>
            <a:pPr lvl="1"/>
            <a:r>
              <a:rPr lang="en-US" dirty="0" smtClean="0"/>
              <a:t>2692 narratives labeled </a:t>
            </a:r>
            <a:r>
              <a:rPr lang="en-US" dirty="0" smtClean="0"/>
              <a:t>with </a:t>
            </a:r>
            <a:r>
              <a:rPr lang="en-US" dirty="0" smtClean="0"/>
              <a:t>MREs</a:t>
            </a:r>
            <a:endParaRPr lang="en-US" dirty="0"/>
          </a:p>
          <a:p>
            <a:r>
              <a:rPr lang="en-US" dirty="0" smtClean="0"/>
              <a:t>Experiments</a:t>
            </a:r>
            <a:endParaRPr lang="en-US" dirty="0" smtClean="0"/>
          </a:p>
          <a:p>
            <a:pPr lvl="1"/>
            <a:r>
              <a:rPr lang="en-US" dirty="0" smtClean="0"/>
              <a:t>Trained a machine learning model</a:t>
            </a:r>
          </a:p>
          <a:p>
            <a:pPr lvl="2"/>
            <a:r>
              <a:rPr lang="en-US" dirty="0" smtClean="0"/>
              <a:t>SVM</a:t>
            </a:r>
          </a:p>
          <a:p>
            <a:pPr lvl="2"/>
            <a:r>
              <a:rPr lang="en-US" dirty="0" smtClean="0"/>
              <a:t>Distant learning</a:t>
            </a:r>
          </a:p>
          <a:p>
            <a:pPr lvl="2"/>
            <a:r>
              <a:rPr lang="en-US" dirty="0" smtClean="0"/>
              <a:t>Self-learning</a:t>
            </a:r>
            <a:endParaRPr lang="en-US" dirty="0" smtClean="0"/>
          </a:p>
          <a:p>
            <a:pPr lvl="1"/>
            <a:r>
              <a:rPr lang="en-US" dirty="0" smtClean="0"/>
              <a:t>Achieves high recall (0.92) but low precision (0.38)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028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"/>
            <a:ext cx="8229600" cy="84667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Deliverables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8330"/>
            <a:ext cx="8229600" cy="5839669"/>
          </a:xfrm>
        </p:spPr>
        <p:txBody>
          <a:bodyPr>
            <a:normAutofit/>
          </a:bodyPr>
          <a:lstStyle/>
          <a:p>
            <a:r>
              <a:rPr lang="en-US" dirty="0" smtClean="0"/>
              <a:t>Website/App for people to participate in generating humor from our models</a:t>
            </a:r>
          </a:p>
          <a:p>
            <a:pPr lvl="1"/>
            <a:r>
              <a:rPr lang="en-US" dirty="0" smtClean="0"/>
              <a:t>Users </a:t>
            </a:r>
            <a:r>
              <a:rPr lang="en-US" dirty="0" smtClean="0"/>
              <a:t>a</a:t>
            </a:r>
            <a:r>
              <a:rPr lang="en-US" dirty="0" smtClean="0"/>
              <a:t>nalyze humor</a:t>
            </a:r>
          </a:p>
          <a:p>
            <a:pPr lvl="1"/>
            <a:r>
              <a:rPr lang="en-US" dirty="0" smtClean="0"/>
              <a:t>Users follow patterns and create humor</a:t>
            </a:r>
          </a:p>
          <a:p>
            <a:pPr lvl="1"/>
            <a:r>
              <a:rPr lang="en-US" dirty="0" smtClean="0"/>
              <a:t>Improve model</a:t>
            </a:r>
          </a:p>
          <a:p>
            <a:r>
              <a:rPr lang="en-US" dirty="0" smtClean="0"/>
              <a:t>Improvements to model based on</a:t>
            </a:r>
          </a:p>
          <a:p>
            <a:pPr lvl="1"/>
            <a:r>
              <a:rPr lang="en-US" dirty="0" smtClean="0"/>
              <a:t>?????</a:t>
            </a:r>
          </a:p>
          <a:p>
            <a:r>
              <a:rPr lang="en-US" dirty="0" smtClean="0"/>
              <a:t>Videos of the research explaining how to go “Beneath the surface”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468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Schedule </a:t>
            </a:r>
            <a:br>
              <a:rPr lang="en-US" dirty="0" smtClean="0"/>
            </a:br>
            <a:endParaRPr lang="en-US" sz="3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37</a:t>
            </a:fld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57200" y="3120302"/>
            <a:ext cx="8479071" cy="12230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0074" y="351230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Sept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85477" y="3512300"/>
            <a:ext cx="559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Nov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50788" y="3512300"/>
            <a:ext cx="49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  <a:r>
              <a:rPr lang="en-US" dirty="0" smtClean="0"/>
              <a:t>an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20975" y="3512300"/>
            <a:ext cx="573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50721" y="3520889"/>
            <a:ext cx="597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May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231376" y="3529478"/>
            <a:ext cx="537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July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523248" y="3513799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Aug-Sept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81815" y="4233575"/>
            <a:ext cx="13036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Generalize</a:t>
            </a:r>
          </a:p>
          <a:p>
            <a:r>
              <a:rPr lang="en-US" dirty="0" smtClean="0"/>
              <a:t>To Headline</a:t>
            </a:r>
          </a:p>
          <a:p>
            <a:r>
              <a:rPr lang="en-US" dirty="0" smtClean="0"/>
              <a:t>Satire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312164" y="5074105"/>
            <a:ext cx="1596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Judging Humor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145133" y="4367707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Analyzing Humor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47022" y="5074105"/>
            <a:ext cx="1831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Identify criticisms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394044" y="4348535"/>
            <a:ext cx="193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2-Scripts/Premises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645811" y="5079202"/>
            <a:ext cx="1845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Improving Theory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491163" y="4584535"/>
            <a:ext cx="100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Publicize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81815" y="2750970"/>
            <a:ext cx="1572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Apply MREs</a:t>
            </a:r>
          </a:p>
          <a:p>
            <a:r>
              <a:rPr lang="en-US" dirty="0" smtClean="0"/>
              <a:t>To humor data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142517" y="2034972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Apply sentiment</a:t>
            </a:r>
          </a:p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316673" y="2750970"/>
            <a:ext cx="1513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Apply attitude</a:t>
            </a:r>
          </a:p>
          <a:p>
            <a:r>
              <a:rPr lang="en-US" dirty="0" smtClean="0"/>
              <a:t>targets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363695" y="2107330"/>
            <a:ext cx="164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Detect Sarcasm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615462" y="2756067"/>
            <a:ext cx="151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Derive blame/</a:t>
            </a:r>
          </a:p>
          <a:p>
            <a:r>
              <a:rPr lang="en-US" dirty="0" smtClean="0"/>
              <a:t>criticism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460814" y="2261400"/>
            <a:ext cx="268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Revise with new data</a:t>
            </a:r>
            <a:endParaRPr lang="en-US" dirty="0"/>
          </a:p>
        </p:txBody>
      </p:sp>
      <p:cxnSp>
        <p:nvCxnSpPr>
          <p:cNvPr id="30" name="Straight Connector 29"/>
          <p:cNvCxnSpPr>
            <a:stCxn id="16" idx="0"/>
          </p:cNvCxnSpPr>
          <p:nvPr/>
        </p:nvCxnSpPr>
        <p:spPr>
          <a:xfrm flipV="1">
            <a:off x="933646" y="4076776"/>
            <a:ext cx="0" cy="156799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1853955" y="4076776"/>
            <a:ext cx="1" cy="997329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4154195" y="4076776"/>
            <a:ext cx="1" cy="997329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6568491" y="4085870"/>
            <a:ext cx="1" cy="997329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74613" y="2681304"/>
            <a:ext cx="1" cy="721094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4151486" y="2646412"/>
            <a:ext cx="1" cy="721094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6810260" y="2676207"/>
            <a:ext cx="1" cy="721094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3030081" y="4041018"/>
            <a:ext cx="0" cy="355358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5209442" y="4059181"/>
            <a:ext cx="0" cy="355358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7901624" y="4085870"/>
            <a:ext cx="0" cy="355358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194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38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6775" y="1697936"/>
            <a:ext cx="56753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Computers don’t understand emotional impact.</a:t>
            </a:r>
          </a:p>
          <a:p>
            <a:endParaRPr lang="en-US" sz="2000" baseline="0" dirty="0" smtClean="0"/>
          </a:p>
          <a:p>
            <a:r>
              <a:rPr lang="en-US" sz="2000" dirty="0" smtClean="0"/>
              <a:t>Teach </a:t>
            </a:r>
            <a:r>
              <a:rPr lang="en-US" sz="2000" baseline="0" dirty="0" smtClean="0"/>
              <a:t>people a method of generating humor while helping computers understand language.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443" y="4703972"/>
            <a:ext cx="3358396" cy="21934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1522" t="4247" r="1451" b="6436"/>
          <a:stretch/>
        </p:blipFill>
        <p:spPr>
          <a:xfrm>
            <a:off x="672211" y="4918896"/>
            <a:ext cx="3731992" cy="19391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6934" y="1091766"/>
            <a:ext cx="1130214" cy="7990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8344" y="2406619"/>
            <a:ext cx="939881" cy="7553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7148" y="2205768"/>
            <a:ext cx="1236852" cy="12368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6734" y="1389898"/>
            <a:ext cx="878590" cy="8785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651716">
            <a:off x="7907490" y="1353705"/>
            <a:ext cx="752783" cy="7527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3631306">
            <a:off x="6948338" y="2726133"/>
            <a:ext cx="858680" cy="858680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Summary</a:t>
            </a:r>
            <a:br>
              <a:rPr lang="en-US" dirty="0" smtClean="0"/>
            </a:br>
            <a:endParaRPr lang="en-US" sz="3100" dirty="0"/>
          </a:p>
        </p:txBody>
      </p:sp>
      <p:sp>
        <p:nvSpPr>
          <p:cNvPr id="6" name="TextBox 5"/>
          <p:cNvSpPr txBox="1"/>
          <p:nvPr/>
        </p:nvSpPr>
        <p:spPr>
          <a:xfrm>
            <a:off x="156775" y="3104620"/>
            <a:ext cx="91439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aseline="0" dirty="0" smtClean="0"/>
          </a:p>
          <a:p>
            <a:r>
              <a:rPr lang="en-US" sz="2800" baseline="0" dirty="0" smtClean="0"/>
              <a:t>If we can understand emotional impact, we can </a:t>
            </a:r>
          </a:p>
          <a:p>
            <a:r>
              <a:rPr lang="en-US" sz="2800" dirty="0"/>
              <a:t>c</a:t>
            </a:r>
            <a:r>
              <a:rPr lang="en-US" sz="2800" baseline="0" dirty="0" smtClean="0"/>
              <a:t>reate media that is compelling and drives us to</a:t>
            </a:r>
            <a:r>
              <a:rPr lang="en-US" sz="2800" dirty="0" smtClean="0"/>
              <a:t> </a:t>
            </a:r>
          </a:p>
          <a:p>
            <a:r>
              <a:rPr lang="en-US" sz="2800" baseline="0" dirty="0"/>
              <a:t>	</a:t>
            </a:r>
            <a:r>
              <a:rPr lang="en-US" sz="2800" baseline="0" dirty="0" smtClean="0"/>
              <a:t>	</a:t>
            </a:r>
            <a:r>
              <a:rPr lang="en-US" sz="2800" b="1" baseline="0" dirty="0" smtClean="0"/>
              <a:t>tell our friends         </a:t>
            </a:r>
            <a:r>
              <a:rPr lang="en-US" sz="2800" baseline="0" dirty="0" smtClean="0"/>
              <a:t>and          </a:t>
            </a:r>
            <a:r>
              <a:rPr lang="en-US" sz="2800" b="1" baseline="0" dirty="0" smtClean="0"/>
              <a:t>find out more</a:t>
            </a:r>
            <a:r>
              <a:rPr lang="en-US" sz="2800" baseline="0" dirty="0" smtClean="0"/>
              <a:t>.</a:t>
            </a:r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0935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522" t="4247" r="1451" b="6436"/>
          <a:stretch/>
        </p:blipFill>
        <p:spPr>
          <a:xfrm>
            <a:off x="139171" y="940794"/>
            <a:ext cx="8872182" cy="460989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847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1823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eorgia"/>
                <a:cs typeface="Georgia"/>
              </a:rPr>
              <a:t>Emotions drive us to actions.</a:t>
            </a:r>
            <a:endParaRPr lang="en-US" dirty="0">
              <a:latin typeface="Georgia"/>
              <a:cs typeface="Georgi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313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98299" y="30599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eorgia"/>
                <a:cs typeface="Georgia"/>
              </a:rPr>
              <a:t>Hunger drives us to seek food.</a:t>
            </a:r>
            <a:endParaRPr lang="en-US" dirty="0">
              <a:latin typeface="Georgia"/>
              <a:cs typeface="Georgi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00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417638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eorgia"/>
                <a:cs typeface="Georgia"/>
              </a:rPr>
              <a:t>Anger drives us to fight.</a:t>
            </a:r>
            <a:endParaRPr lang="en-US" dirty="0">
              <a:latin typeface="Georgia"/>
              <a:cs typeface="Georgi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1417638"/>
            <a:ext cx="73406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72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Georgia"/>
                <a:cs typeface="Georgia"/>
              </a:rPr>
              <a:t>Confusion drives us to ask questions.</a:t>
            </a:r>
            <a:endParaRPr lang="en-US" dirty="0">
              <a:latin typeface="Georgia"/>
              <a:cs typeface="Georgi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33" y="1746916"/>
            <a:ext cx="7885867" cy="515054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01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18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eorgia"/>
                <a:cs typeface="Georgia"/>
              </a:rPr>
              <a:t>Emotion drives </a:t>
            </a:r>
            <a:br>
              <a:rPr lang="en-US" dirty="0" smtClean="0">
                <a:latin typeface="Georgia"/>
                <a:cs typeface="Georgia"/>
              </a:rPr>
            </a:br>
            <a:r>
              <a:rPr lang="en-US" dirty="0" smtClean="0">
                <a:latin typeface="Georgia"/>
                <a:cs typeface="Georgia"/>
              </a:rPr>
              <a:t>information seeking behavior.</a:t>
            </a:r>
            <a:endParaRPr lang="en-US" dirty="0">
              <a:latin typeface="Georgia"/>
              <a:cs typeface="Georgi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04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4991</TotalTime>
  <Words>1288</Words>
  <Application>Microsoft Macintosh PowerPoint</Application>
  <PresentationFormat>On-screen Show (4:3)</PresentationFormat>
  <Paragraphs>310</Paragraphs>
  <Slides>38</Slides>
  <Notes>13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Generating  Emotional Impact in Stories</vt:lpstr>
      <vt:lpstr>Emotional impact is  the magic of storytelling.</vt:lpstr>
      <vt:lpstr>PowerPoint Presentation</vt:lpstr>
      <vt:lpstr>PowerPoint Presentation</vt:lpstr>
      <vt:lpstr>Emotions drive us to actions.</vt:lpstr>
      <vt:lpstr>Hunger drives us to seek food.</vt:lpstr>
      <vt:lpstr>Anger drives us to fight.</vt:lpstr>
      <vt:lpstr>Confusion drives us to ask questions.</vt:lpstr>
      <vt:lpstr>Emotion drives  information seeking behavior.</vt:lpstr>
      <vt:lpstr>PowerPoint Presentation</vt:lpstr>
      <vt:lpstr>PowerPoint Presentation</vt:lpstr>
      <vt:lpstr>PowerPoint Presentation</vt:lpstr>
      <vt:lpstr>Method</vt:lpstr>
      <vt:lpstr>Generating News Satire</vt:lpstr>
      <vt:lpstr>Models of Humor</vt:lpstr>
      <vt:lpstr>2-Script Theory of Humor</vt:lpstr>
      <vt:lpstr>We laugh at people, not things.</vt:lpstr>
      <vt:lpstr>News Satire</vt:lpstr>
      <vt:lpstr>Applying Humor Theories</vt:lpstr>
      <vt:lpstr>PowerPoint Presentation</vt:lpstr>
      <vt:lpstr>PowerPoint Presentation</vt:lpstr>
      <vt:lpstr>PowerPoint Presentation</vt:lpstr>
      <vt:lpstr>Emotional Analysis</vt:lpstr>
      <vt:lpstr>Emotional Analysis</vt:lpstr>
      <vt:lpstr>Spline Modeling</vt:lpstr>
      <vt:lpstr>Dramatic Personal Narratives</vt:lpstr>
      <vt:lpstr>Theories of Dramatic Narrative</vt:lpstr>
      <vt:lpstr>Example of Spline Modeling</vt:lpstr>
      <vt:lpstr>Example of Spline Modeling</vt:lpstr>
      <vt:lpstr>PowerPoint Presentation</vt:lpstr>
      <vt:lpstr>Example of Spline Modeling</vt:lpstr>
      <vt:lpstr>Example of Spline Modeling</vt:lpstr>
      <vt:lpstr>Example of Spline Modeling</vt:lpstr>
      <vt:lpstr>Example of Spline Modeling</vt:lpstr>
      <vt:lpstr>Testing Theories of Dramatic Narrative</vt:lpstr>
      <vt:lpstr>Deliverables</vt:lpstr>
      <vt:lpstr>Schedule  </vt:lpstr>
      <vt:lpstr>Summary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Generating Emotional Impact in Narrative</dc:title>
  <dc:creator>Lydia Chilton</dc:creator>
  <cp:lastModifiedBy>Lydia Chilton</cp:lastModifiedBy>
  <cp:revision>58</cp:revision>
  <cp:lastPrinted>2015-04-03T17:03:31Z</cp:lastPrinted>
  <dcterms:created xsi:type="dcterms:W3CDTF">2015-04-03T01:45:37Z</dcterms:created>
  <dcterms:modified xsi:type="dcterms:W3CDTF">2015-04-06T12:57:16Z</dcterms:modified>
</cp:coreProperties>
</file>